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58" r:id="rId5"/>
    <p:sldId id="260" r:id="rId6"/>
    <p:sldId id="261" r:id="rId7"/>
    <p:sldId id="263" r:id="rId8"/>
    <p:sldId id="262" r:id="rId9"/>
    <p:sldId id="264" r:id="rId10"/>
    <p:sldId id="266" r:id="rId11"/>
    <p:sldId id="265" r:id="rId12"/>
    <p:sldId id="267" r:id="rId13"/>
    <p:sldId id="269" r:id="rId14"/>
    <p:sldId id="268" r:id="rId15"/>
    <p:sldId id="270" r:id="rId16"/>
    <p:sldId id="271" r:id="rId17"/>
    <p:sldId id="274" r:id="rId18"/>
    <p:sldId id="275" r:id="rId19"/>
    <p:sldId id="278" r:id="rId20"/>
    <p:sldId id="276" r:id="rId21"/>
    <p:sldId id="277"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356"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F66790B-8BF2-415D-AAB5-246935D3901D}" type="datetimeFigureOut">
              <a:rPr lang="en-US" smtClean="0"/>
              <a:t>11/20/2017</a:t>
            </a:fld>
            <a:endParaRPr lang="en-US"/>
          </a:p>
        </p:txBody>
      </p:sp>
      <p:sp>
        <p:nvSpPr>
          <p:cNvPr id="8" name="Slide Number Placeholder 7"/>
          <p:cNvSpPr>
            <a:spLocks noGrp="1"/>
          </p:cNvSpPr>
          <p:nvPr>
            <p:ph type="sldNum" sz="quarter" idx="11"/>
          </p:nvPr>
        </p:nvSpPr>
        <p:spPr/>
        <p:txBody>
          <a:bodyPr/>
          <a:lstStyle/>
          <a:p>
            <a:fld id="{D1CA04D9-5B91-44D3-AAFC-CA7A87E4C44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6790B-8BF2-415D-AAB5-246935D3901D}"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6790B-8BF2-415D-AAB5-246935D3901D}"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66790B-8BF2-415D-AAB5-246935D3901D}"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66790B-8BF2-415D-AAB5-246935D3901D}"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66790B-8BF2-415D-AAB5-246935D3901D}"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A04D9-5B91-44D3-AAFC-CA7A87E4C44A}"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F66790B-8BF2-415D-AAB5-246935D3901D}"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A04D9-5B91-44D3-AAFC-CA7A87E4C44A}"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66790B-8BF2-415D-AAB5-246935D3901D}"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6790B-8BF2-415D-AAB5-246935D3901D}"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6790B-8BF2-415D-AAB5-246935D3901D}"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6790B-8BF2-415D-AAB5-246935D3901D}"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A04D9-5B91-44D3-AAFC-CA7A87E4C4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F66790B-8BF2-415D-AAB5-246935D3901D}" type="datetimeFigureOut">
              <a:rPr lang="en-US" smtClean="0"/>
              <a:t>11/20/2017</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D1CA04D9-5B91-44D3-AAFC-CA7A87E4C44A}"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slide" Target="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tmp"/><Relationship Id="rId2" Type="http://schemas.openxmlformats.org/officeDocument/2006/relationships/slide" Target="slide13.xml"/><Relationship Id="rId1" Type="http://schemas.openxmlformats.org/officeDocument/2006/relationships/slideLayout" Target="../slideLayouts/slideLayout6.xml"/><Relationship Id="rId6" Type="http://schemas.openxmlformats.org/officeDocument/2006/relationships/slide" Target="slide14.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slide" Target="slide22.xml"/><Relationship Id="rId1" Type="http://schemas.openxmlformats.org/officeDocument/2006/relationships/slideLayout" Target="../slideLayouts/slideLayout6.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5.png"/><Relationship Id="rId2" Type="http://schemas.openxmlformats.org/officeDocument/2006/relationships/image" Target="../media/image7.tmp"/><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tmp"/><Relationship Id="rId1" Type="http://schemas.openxmlformats.org/officeDocument/2006/relationships/slideLayout" Target="../slideLayouts/slideLayout6.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9600" dirty="0" smtClean="0"/>
              <a:t>Excel Masters</a:t>
            </a:r>
            <a:endParaRPr lang="en-US" sz="9600" dirty="0"/>
          </a:p>
        </p:txBody>
      </p:sp>
      <p:sp>
        <p:nvSpPr>
          <p:cNvPr id="6" name="Subtitle 5"/>
          <p:cNvSpPr>
            <a:spLocks noGrp="1"/>
          </p:cNvSpPr>
          <p:nvPr>
            <p:ph type="subTitle" idx="1"/>
          </p:nvPr>
        </p:nvSpPr>
        <p:spPr/>
        <p:txBody>
          <a:bodyPr>
            <a:normAutofit fontScale="85000" lnSpcReduction="20000"/>
          </a:bodyPr>
          <a:lstStyle/>
          <a:p>
            <a:r>
              <a:rPr lang="en-US" sz="4400" b="1" dirty="0" smtClean="0">
                <a:solidFill>
                  <a:schemeClr val="accent6">
                    <a:lumMod val="10000"/>
                  </a:schemeClr>
                </a:solidFill>
              </a:rPr>
              <a:t>Which Cursor and</a:t>
            </a:r>
          </a:p>
          <a:p>
            <a:r>
              <a:rPr lang="en-US" sz="4400" b="1" dirty="0" smtClean="0">
                <a:solidFill>
                  <a:schemeClr val="accent6">
                    <a:lumMod val="10000"/>
                  </a:schemeClr>
                </a:solidFill>
              </a:rPr>
              <a:t>Function should I use?</a:t>
            </a:r>
            <a:endParaRPr lang="en-US" sz="4400" b="1" dirty="0">
              <a:solidFill>
                <a:schemeClr val="accent6">
                  <a:lumMod val="10000"/>
                </a:schemeClr>
              </a:solidFill>
            </a:endParaRPr>
          </a:p>
        </p:txBody>
      </p:sp>
      <p:sp>
        <p:nvSpPr>
          <p:cNvPr id="7" name="Right Arrow Callout 6">
            <a:hlinkClick r:id="rId2" action="ppaction://hlinksldjump"/>
          </p:cNvPr>
          <p:cNvSpPr/>
          <p:nvPr/>
        </p:nvSpPr>
        <p:spPr>
          <a:xfrm>
            <a:off x="6477000" y="4114800"/>
            <a:ext cx="2362200" cy="23622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Enter   if you dare . . .</a:t>
            </a:r>
            <a:endParaRPr lang="en-US" sz="2800" b="1" dirty="0"/>
          </a:p>
        </p:txBody>
      </p:sp>
    </p:spTree>
    <p:extLst>
      <p:ext uri="{BB962C8B-B14F-4D97-AF65-F5344CB8AC3E}">
        <p14:creationId xmlns:p14="http://schemas.microsoft.com/office/powerpoint/2010/main" val="3778405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315200" cy="1154097"/>
          </a:xfrm>
        </p:spPr>
        <p:txBody>
          <a:bodyPr>
            <a:normAutofit/>
          </a:bodyPr>
          <a:lstStyle/>
          <a:p>
            <a:r>
              <a:rPr lang="en-US" sz="5400" dirty="0" smtClean="0"/>
              <a:t>“</a:t>
            </a:r>
            <a:r>
              <a:rPr lang="en-US" sz="5400" dirty="0" err="1" smtClean="0"/>
              <a:t>Excel”ent</a:t>
            </a:r>
            <a:r>
              <a:rPr lang="en-US" sz="5400" dirty="0" smtClean="0"/>
              <a:t>!!!</a:t>
            </a:r>
            <a:endParaRPr lang="en-US" sz="5400" dirty="0"/>
          </a:p>
        </p:txBody>
      </p:sp>
      <p:sp>
        <p:nvSpPr>
          <p:cNvPr id="4" name="TextBox 3"/>
          <p:cNvSpPr txBox="1"/>
          <p:nvPr/>
        </p:nvSpPr>
        <p:spPr>
          <a:xfrm>
            <a:off x="5105400" y="1185310"/>
            <a:ext cx="3310151" cy="2677656"/>
          </a:xfrm>
          <a:prstGeom prst="rect">
            <a:avLst/>
          </a:prstGeom>
          <a:noFill/>
        </p:spPr>
        <p:txBody>
          <a:bodyPr wrap="square" rtlCol="0">
            <a:spAutoFit/>
          </a:bodyPr>
          <a:lstStyle/>
          <a:p>
            <a:r>
              <a:rPr lang="en-US" sz="2800" dirty="0" smtClean="0"/>
              <a:t>Always try to select the cell in the middle when performing a function or selecting a cell</a:t>
            </a:r>
            <a:endParaRPr lang="en-US" sz="2800" dirty="0"/>
          </a:p>
        </p:txBody>
      </p:sp>
      <p:sp>
        <p:nvSpPr>
          <p:cNvPr id="5" name="Smiley Face 4">
            <a:hlinkClick r:id="rId2" action="ppaction://hlinksldjump"/>
          </p:cNvPr>
          <p:cNvSpPr/>
          <p:nvPr/>
        </p:nvSpPr>
        <p:spPr>
          <a:xfrm>
            <a:off x="5943600" y="4232298"/>
            <a:ext cx="2819400" cy="2488324"/>
          </a:xfrm>
          <a:prstGeom prst="smileyFac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to the next Question</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28600" y="1742660"/>
            <a:ext cx="4419600" cy="4038600"/>
          </a:xfrm>
          <a:prstGeom prst="rect">
            <a:avLst/>
          </a:prstGeom>
        </p:spPr>
      </p:pic>
      <p:cxnSp>
        <p:nvCxnSpPr>
          <p:cNvPr id="7" name="Straight Arrow Connector 6"/>
          <p:cNvCxnSpPr/>
          <p:nvPr/>
        </p:nvCxnSpPr>
        <p:spPr>
          <a:xfrm flipH="1" flipV="1">
            <a:off x="2927148" y="5476460"/>
            <a:ext cx="685800" cy="10668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544" y="5119048"/>
            <a:ext cx="469415" cy="43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08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400"/>
            <a:ext cx="7315200" cy="1154097"/>
          </a:xfrm>
        </p:spPr>
        <p:txBody>
          <a:bodyPr>
            <a:normAutofit fontScale="90000"/>
          </a:bodyPr>
          <a:lstStyle/>
          <a:p>
            <a:r>
              <a:rPr lang="en-US" dirty="0" smtClean="0"/>
              <a:t>Sorry, if you click there you could have major issues . . .</a:t>
            </a:r>
            <a:br>
              <a:rPr lang="en-US" dirty="0" smtClean="0"/>
            </a:br>
            <a:r>
              <a:rPr lang="en-US" dirty="0"/>
              <a:t/>
            </a:r>
            <a:br>
              <a:rPr lang="en-US" dirty="0"/>
            </a:br>
            <a:r>
              <a:rPr lang="en-US" dirty="0" smtClean="0"/>
              <a:t>Try again. You’ll get it. </a:t>
            </a:r>
            <a:endParaRPr lang="en-US"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2704347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229600" cy="1143000"/>
          </a:xfrm>
        </p:spPr>
        <p:txBody>
          <a:bodyPr>
            <a:noAutofit/>
          </a:bodyPr>
          <a:lstStyle/>
          <a:p>
            <a:r>
              <a:rPr lang="en-US" b="1" dirty="0" smtClean="0"/>
              <a:t>Which Cursor Would you use to increase the width of Column N?</a:t>
            </a:r>
            <a:endParaRPr lang="en-US" b="1" dirty="0"/>
          </a:p>
        </p:txBody>
      </p:sp>
      <p:pic>
        <p:nvPicPr>
          <p:cNvPr id="1028"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397" y="1066800"/>
            <a:ext cx="10676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974" y="3276600"/>
            <a:ext cx="93883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870700" y="4789950"/>
            <a:ext cx="94707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7814055" y="5780782"/>
            <a:ext cx="1040004" cy="858644"/>
            <a:chOff x="914400" y="304800"/>
            <a:chExt cx="6934200" cy="6248400"/>
          </a:xfrm>
        </p:grpSpPr>
        <p:cxnSp>
          <p:nvCxnSpPr>
            <p:cNvPr id="15" name="Straight Connector 14"/>
            <p:cNvCxnSpPr/>
            <p:nvPr/>
          </p:nvCxnSpPr>
          <p:spPr>
            <a:xfrm>
              <a:off x="4343400" y="304800"/>
              <a:ext cx="0" cy="62484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hlinkClick r:id="rId6" action="ppaction://hlinksldjump"/>
            </p:cNvPr>
            <p:cNvCxnSpPr/>
            <p:nvPr/>
          </p:nvCxnSpPr>
          <p:spPr>
            <a:xfrm>
              <a:off x="914400" y="3200400"/>
              <a:ext cx="6934200" cy="0"/>
            </a:xfrm>
            <a:prstGeom prst="straightConnector1">
              <a:avLst/>
            </a:prstGeom>
            <a:ln w="762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924800" y="2286000"/>
            <a:ext cx="838200" cy="762000"/>
            <a:chOff x="7924800" y="2286000"/>
            <a:chExt cx="838200" cy="762000"/>
          </a:xfrm>
        </p:grpSpPr>
        <p:grpSp>
          <p:nvGrpSpPr>
            <p:cNvPr id="8" name="Group 7"/>
            <p:cNvGrpSpPr/>
            <p:nvPr/>
          </p:nvGrpSpPr>
          <p:grpSpPr>
            <a:xfrm>
              <a:off x="7924800" y="2286000"/>
              <a:ext cx="838200" cy="762000"/>
              <a:chOff x="1371600" y="381000"/>
              <a:chExt cx="5791200" cy="5791200"/>
            </a:xfrm>
          </p:grpSpPr>
          <p:cxnSp>
            <p:nvCxnSpPr>
              <p:cNvPr id="9" name="Straight Connector 8"/>
              <p:cNvCxnSpPr/>
              <p:nvPr/>
            </p:nvCxnSpPr>
            <p:spPr>
              <a:xfrm>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hlinkClick r:id="rId2" action="ppaction://hlinksldjump"/>
              </p:cNvPr>
              <p:cNvCxnSpPr/>
              <p:nvPr/>
            </p:nvCxnSpPr>
            <p:spPr>
              <a:xfrm rot="16200000">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grpSp>
        <p:sp>
          <p:nvSpPr>
            <p:cNvPr id="5" name="Rectangle 4"/>
            <p:cNvSpPr/>
            <p:nvPr/>
          </p:nvSpPr>
          <p:spPr>
            <a:xfrm>
              <a:off x="7924800" y="2286000"/>
              <a:ext cx="838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p:nvPr/>
        </p:nvPicPr>
        <p:blipFill>
          <a:blip r:embed="rId7">
            <a:extLst>
              <a:ext uri="{28A0092B-C50C-407E-A947-70E740481C1C}">
                <a14:useLocalDpi xmlns:a14="http://schemas.microsoft.com/office/drawing/2010/main" val="0"/>
              </a:ext>
            </a:extLst>
          </a:blip>
          <a:stretch>
            <a:fillRect/>
          </a:stretch>
        </p:blipFill>
        <p:spPr>
          <a:xfrm>
            <a:off x="609600" y="1756700"/>
            <a:ext cx="6324600" cy="4882726"/>
          </a:xfrm>
          <a:prstGeom prst="rect">
            <a:avLst/>
          </a:prstGeom>
        </p:spPr>
      </p:pic>
    </p:spTree>
    <p:extLst>
      <p:ext uri="{BB962C8B-B14F-4D97-AF65-F5344CB8AC3E}">
        <p14:creationId xmlns:p14="http://schemas.microsoft.com/office/powerpoint/2010/main" val="601666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57" y="2590800"/>
            <a:ext cx="7315200" cy="1154097"/>
          </a:xfrm>
        </p:spPr>
        <p:txBody>
          <a:bodyPr>
            <a:normAutofit fontScale="90000"/>
          </a:bodyPr>
          <a:lstStyle/>
          <a:p>
            <a:r>
              <a:rPr lang="en-US" dirty="0" smtClean="0"/>
              <a:t>This one’s kind of tricky. You can either click and drag to the desired length, or you can double click between the columns. The cursor will look the same for both.</a:t>
            </a:r>
            <a:endParaRPr lang="en-US"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340363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1154097"/>
          </a:xfrm>
        </p:spPr>
        <p:txBody>
          <a:bodyPr/>
          <a:lstStyle/>
          <a:p>
            <a:r>
              <a:rPr lang="en-US" dirty="0" smtClean="0"/>
              <a:t>“</a:t>
            </a:r>
            <a:r>
              <a:rPr lang="en-US" dirty="0" err="1" smtClean="0"/>
              <a:t>Excel”ent</a:t>
            </a:r>
            <a:r>
              <a:rPr lang="en-US"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096000" cy="300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43400" y="721548"/>
            <a:ext cx="4038600" cy="2062103"/>
          </a:xfrm>
          <a:prstGeom prst="rect">
            <a:avLst/>
          </a:prstGeom>
          <a:noFill/>
        </p:spPr>
        <p:txBody>
          <a:bodyPr wrap="square" rtlCol="0">
            <a:spAutoFit/>
          </a:bodyPr>
          <a:lstStyle/>
          <a:p>
            <a:r>
              <a:rPr lang="en-US" sz="3200" dirty="0" smtClean="0"/>
              <a:t>Great Job! At this rate Uncle Rico will have to make you a Quesadilla.</a:t>
            </a:r>
            <a:endParaRPr lang="en-US" sz="3200" dirty="0"/>
          </a:p>
        </p:txBody>
      </p:sp>
      <p:grpSp>
        <p:nvGrpSpPr>
          <p:cNvPr id="5" name="Group 4"/>
          <p:cNvGrpSpPr/>
          <p:nvPr/>
        </p:nvGrpSpPr>
        <p:grpSpPr>
          <a:xfrm>
            <a:off x="4114800" y="2191603"/>
            <a:ext cx="5046260" cy="4547235"/>
            <a:chOff x="4114800" y="2191603"/>
            <a:chExt cx="5046260" cy="4547235"/>
          </a:xfrm>
        </p:grpSpPr>
        <p:pic>
          <p:nvPicPr>
            <p:cNvPr id="6" name="Picture 5"/>
            <p:cNvPicPr/>
            <p:nvPr/>
          </p:nvPicPr>
          <p:blipFill rotWithShape="1">
            <a:blip r:embed="rId3">
              <a:clrChange>
                <a:clrFrom>
                  <a:srgbClr val="88CB9F"/>
                </a:clrFrom>
                <a:clrTo>
                  <a:srgbClr val="88CB9F">
                    <a:alpha val="0"/>
                  </a:srgbClr>
                </a:clrTo>
              </a:clrChange>
            </a:blip>
            <a:srcRect l="21982" t="17139" r="47910" b="6487"/>
            <a:stretch/>
          </p:blipFill>
          <p:spPr bwMode="auto">
            <a:xfrm>
              <a:off x="4114800" y="3029803"/>
              <a:ext cx="3176905" cy="3709035"/>
            </a:xfrm>
            <a:prstGeom prst="rect">
              <a:avLst/>
            </a:prstGeom>
            <a:ln>
              <a:noFill/>
            </a:ln>
            <a:extLst>
              <a:ext uri="{53640926-AAD7-44D8-BBD7-CCE9431645EC}">
                <a14:shadowObscured xmlns:a14="http://schemas.microsoft.com/office/drawing/2010/main"/>
              </a:ext>
            </a:extLst>
          </p:spPr>
        </p:pic>
        <p:sp>
          <p:nvSpPr>
            <p:cNvPr id="4" name="Cloud Callout 3">
              <a:hlinkClick r:id="rId4" action="ppaction://hlinksldjump"/>
            </p:cNvPr>
            <p:cNvSpPr/>
            <p:nvPr/>
          </p:nvSpPr>
          <p:spPr>
            <a:xfrm>
              <a:off x="6189260" y="2191603"/>
              <a:ext cx="2971800" cy="1676400"/>
            </a:xfrm>
            <a:prstGeom prst="cloudCallout">
              <a:avLst>
                <a:gd name="adj1" fmla="val -44254"/>
                <a:gd name="adj2" fmla="val 64942"/>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go to the next question.</a:t>
              </a:r>
              <a:endParaRPr lang="en-US" dirty="0"/>
            </a:p>
          </p:txBody>
        </p:sp>
      </p:grpSp>
    </p:spTree>
    <p:extLst>
      <p:ext uri="{BB962C8B-B14F-4D97-AF65-F5344CB8AC3E}">
        <p14:creationId xmlns:p14="http://schemas.microsoft.com/office/powerpoint/2010/main" val="18439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50" fill="hold">
                                          <p:stCondLst>
                                            <p:cond delay="0"/>
                                          </p:stCondLst>
                                        </p:cTn>
                                        <p:tgtEl>
                                          <p:spTgt spid="5"/>
                                        </p:tgtEl>
                                        <p:attrNameLst>
                                          <p:attrName>r</p:attrName>
                                        </p:attrNameLst>
                                      </p:cBhvr>
                                    </p:animRot>
                                    <p:animRot by="-240000">
                                      <p:cBhvr>
                                        <p:cTn id="7" dur="500" fill="hold">
                                          <p:stCondLst>
                                            <p:cond delay="500"/>
                                          </p:stCondLst>
                                        </p:cTn>
                                        <p:tgtEl>
                                          <p:spTgt spid="5"/>
                                        </p:tgtEl>
                                        <p:attrNameLst>
                                          <p:attrName>r</p:attrName>
                                        </p:attrNameLst>
                                      </p:cBhvr>
                                    </p:animRot>
                                    <p:animRot by="240000">
                                      <p:cBhvr>
                                        <p:cTn id="8" dur="500" fill="hold">
                                          <p:stCondLst>
                                            <p:cond delay="1000"/>
                                          </p:stCondLst>
                                        </p:cTn>
                                        <p:tgtEl>
                                          <p:spTgt spid="5"/>
                                        </p:tgtEl>
                                        <p:attrNameLst>
                                          <p:attrName>r</p:attrName>
                                        </p:attrNameLst>
                                      </p:cBhvr>
                                    </p:animRot>
                                    <p:animRot by="-240000">
                                      <p:cBhvr>
                                        <p:cTn id="9" dur="500" fill="hold">
                                          <p:stCondLst>
                                            <p:cond delay="1500"/>
                                          </p:stCondLst>
                                        </p:cTn>
                                        <p:tgtEl>
                                          <p:spTgt spid="5"/>
                                        </p:tgtEl>
                                        <p:attrNameLst>
                                          <p:attrName>r</p:attrName>
                                        </p:attrNameLst>
                                      </p:cBhvr>
                                    </p:animRot>
                                    <p:animRot by="120000">
                                      <p:cBhvr>
                                        <p:cTn id="10" dur="500" fill="hold">
                                          <p:stCondLst>
                                            <p:cond delay="20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1154097"/>
          </a:xfrm>
        </p:spPr>
        <p:txBody>
          <a:bodyPr>
            <a:normAutofit fontScale="90000"/>
          </a:bodyPr>
          <a:lstStyle/>
          <a:p>
            <a:r>
              <a:rPr lang="en-US" dirty="0" smtClean="0"/>
              <a:t>Which cursor would you use to move I15:I16 to G12:G13</a:t>
            </a:r>
            <a:endParaRPr lang="en-US" dirty="0"/>
          </a:p>
        </p:txBody>
      </p:sp>
      <p:pic>
        <p:nvPicPr>
          <p:cNvPr id="3"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397" y="1066800"/>
            <a:ext cx="10676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4974" y="3276600"/>
            <a:ext cx="93883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a:hlinkClick r:id="rId4"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0700" y="4789950"/>
            <a:ext cx="94707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814055" y="5780782"/>
            <a:ext cx="1040004" cy="858644"/>
            <a:chOff x="914400" y="304800"/>
            <a:chExt cx="6934200" cy="6248400"/>
          </a:xfrm>
        </p:grpSpPr>
        <p:cxnSp>
          <p:nvCxnSpPr>
            <p:cNvPr id="7" name="Straight Connector 6"/>
            <p:cNvCxnSpPr/>
            <p:nvPr/>
          </p:nvCxnSpPr>
          <p:spPr>
            <a:xfrm>
              <a:off x="4343400" y="304800"/>
              <a:ext cx="0" cy="62484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hlinkClick r:id="rId4" action="ppaction://hlinksldjump"/>
            </p:cNvPr>
            <p:cNvCxnSpPr/>
            <p:nvPr/>
          </p:nvCxnSpPr>
          <p:spPr>
            <a:xfrm>
              <a:off x="914400" y="3200400"/>
              <a:ext cx="6934200" cy="0"/>
            </a:xfrm>
            <a:prstGeom prst="straightConnector1">
              <a:avLst/>
            </a:prstGeom>
            <a:ln w="762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924800" y="2286000"/>
            <a:ext cx="838200" cy="762000"/>
            <a:chOff x="7924800" y="2286000"/>
            <a:chExt cx="838200" cy="762000"/>
          </a:xfrm>
        </p:grpSpPr>
        <p:grpSp>
          <p:nvGrpSpPr>
            <p:cNvPr id="10" name="Group 9"/>
            <p:cNvGrpSpPr/>
            <p:nvPr/>
          </p:nvGrpSpPr>
          <p:grpSpPr>
            <a:xfrm>
              <a:off x="7924800" y="2286000"/>
              <a:ext cx="838200" cy="762000"/>
              <a:chOff x="1371600" y="381000"/>
              <a:chExt cx="5791200" cy="5791200"/>
            </a:xfrm>
          </p:grpSpPr>
          <p:cxnSp>
            <p:nvCxnSpPr>
              <p:cNvPr id="12" name="Straight Connector 11"/>
              <p:cNvCxnSpPr/>
              <p:nvPr/>
            </p:nvCxnSpPr>
            <p:spPr>
              <a:xfrm>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Straight Connector 12">
                <a:hlinkClick r:id="rId4" action="ppaction://hlinksldjump"/>
              </p:cNvPr>
              <p:cNvCxnSpPr/>
              <p:nvPr/>
            </p:nvCxnSpPr>
            <p:spPr>
              <a:xfrm rot="16200000">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grpSp>
        <p:sp>
          <p:nvSpPr>
            <p:cNvPr id="11" name="Rectangle 10"/>
            <p:cNvSpPr/>
            <p:nvPr/>
          </p:nvSpPr>
          <p:spPr>
            <a:xfrm>
              <a:off x="7924800" y="2286000"/>
              <a:ext cx="838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730236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45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9711"/>
          <a:stretch/>
        </p:blipFill>
        <p:spPr>
          <a:xfrm flipH="1">
            <a:off x="2820915" y="2804513"/>
            <a:ext cx="2970334" cy="3027456"/>
          </a:xfrm>
          <a:prstGeom prst="rect">
            <a:avLst/>
          </a:prstGeom>
        </p:spPr>
      </p:pic>
      <p:sp>
        <p:nvSpPr>
          <p:cNvPr id="2" name="Title 1"/>
          <p:cNvSpPr>
            <a:spLocks noGrp="1"/>
          </p:cNvSpPr>
          <p:nvPr>
            <p:ph type="title"/>
          </p:nvPr>
        </p:nvSpPr>
        <p:spPr>
          <a:xfrm>
            <a:off x="304800" y="304800"/>
            <a:ext cx="7315200" cy="1154097"/>
          </a:xfrm>
        </p:spPr>
        <p:txBody>
          <a:bodyPr/>
          <a:lstStyle/>
          <a:p>
            <a:r>
              <a:rPr lang="en-US" dirty="0" smtClean="0"/>
              <a:t>“</a:t>
            </a:r>
            <a:r>
              <a:rPr lang="en-US" dirty="0" err="1" smtClean="0"/>
              <a:t>Excel”ent</a:t>
            </a:r>
            <a:endParaRPr lang="en-US" dirty="0"/>
          </a:p>
        </p:txBody>
      </p:sp>
      <p:sp>
        <p:nvSpPr>
          <p:cNvPr id="3" name="TextBox 2"/>
          <p:cNvSpPr txBox="1"/>
          <p:nvPr/>
        </p:nvSpPr>
        <p:spPr>
          <a:xfrm>
            <a:off x="3505200" y="533399"/>
            <a:ext cx="4876800" cy="1384995"/>
          </a:xfrm>
          <a:prstGeom prst="rect">
            <a:avLst/>
          </a:prstGeom>
          <a:noFill/>
        </p:spPr>
        <p:txBody>
          <a:bodyPr wrap="square" rtlCol="0">
            <a:spAutoFit/>
          </a:bodyPr>
          <a:lstStyle/>
          <a:p>
            <a:pPr algn="ctr"/>
            <a:r>
              <a:rPr lang="en-US" sz="2800" dirty="0" smtClean="0"/>
              <a:t>Great Job! Keep it up! Always use this cursor to move a selected range</a:t>
            </a:r>
            <a:endParaRPr lang="en-US" sz="2800"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5" y="1888824"/>
            <a:ext cx="3656183" cy="365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a:hlinkClick r:id="rId4" action="ppaction://hlinksldjump"/>
          </p:cNvPr>
          <p:cNvSpPr/>
          <p:nvPr/>
        </p:nvSpPr>
        <p:spPr>
          <a:xfrm>
            <a:off x="5791249" y="1706830"/>
            <a:ext cx="3276600" cy="2951708"/>
          </a:xfrm>
          <a:prstGeom prst="cloudCallout">
            <a:avLst>
              <a:gd name="adj1" fmla="val -77907"/>
              <a:gd name="adj2" fmla="val -13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Glad to see you haven’t been monkeying around in class. </a:t>
            </a:r>
          </a:p>
          <a:p>
            <a:pPr algn="ctr"/>
            <a:r>
              <a:rPr lang="en-US" b="1" dirty="0" smtClean="0"/>
              <a:t>Click here to go to the next question.</a:t>
            </a:r>
            <a:endParaRPr lang="en-US" b="1" dirty="0"/>
          </a:p>
        </p:txBody>
      </p:sp>
    </p:spTree>
    <p:extLst>
      <p:ext uri="{BB962C8B-B14F-4D97-AF65-F5344CB8AC3E}">
        <p14:creationId xmlns:p14="http://schemas.microsoft.com/office/powerpoint/2010/main" val="2184175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315200" cy="1154097"/>
          </a:xfrm>
        </p:spPr>
        <p:txBody>
          <a:bodyPr>
            <a:normAutofit fontScale="90000"/>
          </a:bodyPr>
          <a:lstStyle/>
          <a:p>
            <a:r>
              <a:rPr lang="en-US" dirty="0" smtClean="0"/>
              <a:t>Oops. You’re close. This cursor you’ll need to use at the top left corner of the selected range to move it to the new range. </a:t>
            </a:r>
            <a:endParaRPr lang="en-US"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1512818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1154097"/>
          </a:xfrm>
        </p:spPr>
        <p:txBody>
          <a:bodyPr>
            <a:normAutofit fontScale="90000"/>
          </a:bodyPr>
          <a:lstStyle/>
          <a:p>
            <a:r>
              <a:rPr lang="en-US" dirty="0" smtClean="0"/>
              <a:t>Which Function would you use to find the </a:t>
            </a:r>
            <a:r>
              <a:rPr lang="en-US" b="1" u="sng" dirty="0" smtClean="0"/>
              <a:t>total</a:t>
            </a:r>
            <a:r>
              <a:rPr lang="en-US" dirty="0" smtClean="0"/>
              <a:t> of column B?</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616603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hlinkClick r:id="rId3" action="ppaction://hlinksldjump"/>
          </p:cNvPr>
          <p:cNvSpPr/>
          <p:nvPr/>
        </p:nvSpPr>
        <p:spPr>
          <a:xfrm>
            <a:off x="6858000" y="2209800"/>
            <a:ext cx="20574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=SUM(B2:B5)</a:t>
            </a:r>
            <a:endParaRPr lang="en-US" dirty="0"/>
          </a:p>
        </p:txBody>
      </p:sp>
      <p:sp>
        <p:nvSpPr>
          <p:cNvPr id="5" name="Rectangle 4">
            <a:hlinkClick r:id="rId4" action="ppaction://hlinksldjump"/>
          </p:cNvPr>
          <p:cNvSpPr/>
          <p:nvPr/>
        </p:nvSpPr>
        <p:spPr>
          <a:xfrm>
            <a:off x="6858000" y="2971800"/>
            <a:ext cx="20574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=(SUM)B2-B5</a:t>
            </a:r>
            <a:endParaRPr lang="en-US" dirty="0"/>
          </a:p>
        </p:txBody>
      </p:sp>
      <p:sp>
        <p:nvSpPr>
          <p:cNvPr id="6" name="Rectangle 5">
            <a:hlinkClick r:id="rId4" action="ppaction://hlinksldjump"/>
          </p:cNvPr>
          <p:cNvSpPr/>
          <p:nvPr/>
        </p:nvSpPr>
        <p:spPr>
          <a:xfrm>
            <a:off x="6858000" y="3657600"/>
            <a:ext cx="20574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=SUMB2:B5</a:t>
            </a:r>
            <a:endParaRPr lang="en-US" dirty="0"/>
          </a:p>
        </p:txBody>
      </p:sp>
      <p:sp>
        <p:nvSpPr>
          <p:cNvPr id="7" name="Rectangle 6">
            <a:hlinkClick r:id="rId4" action="ppaction://hlinksldjump"/>
          </p:cNvPr>
          <p:cNvSpPr/>
          <p:nvPr/>
        </p:nvSpPr>
        <p:spPr>
          <a:xfrm>
            <a:off x="6858000" y="4419600"/>
            <a:ext cx="2057400"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SUM(B2:B5)</a:t>
            </a:r>
            <a:endParaRPr lang="en-US" dirty="0"/>
          </a:p>
        </p:txBody>
      </p:sp>
    </p:spTree>
    <p:extLst>
      <p:ext uri="{BB962C8B-B14F-4D97-AF65-F5344CB8AC3E}">
        <p14:creationId xmlns:p14="http://schemas.microsoft.com/office/powerpoint/2010/main" val="501492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7315200" cy="1154097"/>
          </a:xfrm>
        </p:spPr>
        <p:txBody>
          <a:bodyPr>
            <a:normAutofit fontScale="90000"/>
          </a:bodyPr>
          <a:lstStyle/>
          <a:p>
            <a:r>
              <a:rPr lang="en-US" dirty="0" smtClean="0"/>
              <a:t>Oops. Make sure you have the parenthesis in the correct spot or you’ll get an error message.  </a:t>
            </a:r>
            <a:endParaRPr lang="en-US"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1006096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315200" cy="1154097"/>
          </a:xfrm>
        </p:spPr>
        <p:txBody>
          <a:bodyPr>
            <a:normAutofit/>
          </a:bodyPr>
          <a:lstStyle/>
          <a:p>
            <a:r>
              <a:rPr lang="en-US" sz="6000" dirty="0" smtClean="0"/>
              <a:t>How to play</a:t>
            </a:r>
            <a:endParaRPr lang="en-US" sz="6000" dirty="0"/>
          </a:p>
        </p:txBody>
      </p:sp>
      <p:sp>
        <p:nvSpPr>
          <p:cNvPr id="3" name="Content Placeholder 2"/>
          <p:cNvSpPr>
            <a:spLocks noGrp="1"/>
          </p:cNvSpPr>
          <p:nvPr>
            <p:ph idx="1"/>
          </p:nvPr>
        </p:nvSpPr>
        <p:spPr>
          <a:xfrm>
            <a:off x="762000" y="1066800"/>
            <a:ext cx="7315200" cy="3539527"/>
          </a:xfrm>
        </p:spPr>
        <p:txBody>
          <a:bodyPr>
            <a:normAutofit/>
          </a:bodyPr>
          <a:lstStyle/>
          <a:p>
            <a:pPr marL="45720" indent="0">
              <a:buNone/>
            </a:pPr>
            <a:r>
              <a:rPr lang="en-US" sz="2400" b="1" dirty="0" smtClean="0"/>
              <a:t>The following is little pretest of Excel Cursors and functions we will learn in class. </a:t>
            </a:r>
          </a:p>
          <a:p>
            <a:pPr marL="45720" indent="0">
              <a:buNone/>
            </a:pPr>
            <a:endParaRPr lang="en-US" sz="2400" b="1" dirty="0" smtClean="0"/>
          </a:p>
          <a:p>
            <a:pPr marL="502920" indent="-457200">
              <a:buFont typeface="+mj-lt"/>
              <a:buAutoNum type="arabicPeriod"/>
            </a:pPr>
            <a:r>
              <a:rPr lang="en-US" sz="2400" b="1" dirty="0" smtClean="0"/>
              <a:t>Follow directions and click on the appropriate cursor, cell, etc.</a:t>
            </a:r>
          </a:p>
          <a:p>
            <a:pPr marL="502920" indent="-457200">
              <a:buFont typeface="+mj-lt"/>
              <a:buAutoNum type="arabicPeriod"/>
            </a:pPr>
            <a:r>
              <a:rPr lang="en-US" sz="2400" b="1" dirty="0" smtClean="0"/>
              <a:t>Play until you get them all correct. </a:t>
            </a:r>
            <a:endParaRPr lang="en-US" sz="2400" b="1" dirty="0"/>
          </a:p>
        </p:txBody>
      </p:sp>
      <p:sp>
        <p:nvSpPr>
          <p:cNvPr id="5" name="32-Point Star 4">
            <a:hlinkClick r:id="rId2" action="ppaction://hlinksldjump"/>
          </p:cNvPr>
          <p:cNvSpPr/>
          <p:nvPr/>
        </p:nvSpPr>
        <p:spPr>
          <a:xfrm>
            <a:off x="1066800" y="4114800"/>
            <a:ext cx="7620000" cy="25146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Bring it on!</a:t>
            </a:r>
          </a:p>
          <a:p>
            <a:pPr algn="ctr"/>
            <a:r>
              <a:rPr lang="en-US" sz="1600" b="1" dirty="0" smtClean="0"/>
              <a:t>(Click Here to Start)</a:t>
            </a:r>
            <a:endParaRPr lang="en-US" sz="1600" b="1" dirty="0"/>
          </a:p>
        </p:txBody>
      </p:sp>
    </p:spTree>
    <p:extLst>
      <p:ext uri="{BB962C8B-B14F-4D97-AF65-F5344CB8AC3E}">
        <p14:creationId xmlns:p14="http://schemas.microsoft.com/office/powerpoint/2010/main" val="2939538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315200" cy="1154097"/>
          </a:xfrm>
        </p:spPr>
        <p:txBody>
          <a:bodyPr/>
          <a:lstStyle/>
          <a:p>
            <a:r>
              <a:rPr lang="en-US" dirty="0" smtClean="0"/>
              <a:t>“</a:t>
            </a:r>
            <a:r>
              <a:rPr lang="en-US" dirty="0" err="1" smtClean="0"/>
              <a:t>Excel”ent</a:t>
            </a:r>
            <a:r>
              <a:rPr lang="en-US" dirty="0" smtClean="0"/>
              <a:t>!!!</a:t>
            </a:r>
            <a:endParaRPr lang="en-US" dirty="0"/>
          </a:p>
        </p:txBody>
      </p:sp>
      <p:sp>
        <p:nvSpPr>
          <p:cNvPr id="3" name="TextBox 2"/>
          <p:cNvSpPr txBox="1"/>
          <p:nvPr/>
        </p:nvSpPr>
        <p:spPr>
          <a:xfrm>
            <a:off x="4778991" y="990600"/>
            <a:ext cx="3352800" cy="3539430"/>
          </a:xfrm>
          <a:prstGeom prst="rect">
            <a:avLst/>
          </a:prstGeom>
          <a:noFill/>
        </p:spPr>
        <p:txBody>
          <a:bodyPr wrap="square" rtlCol="0">
            <a:spAutoFit/>
          </a:bodyPr>
          <a:lstStyle/>
          <a:p>
            <a:r>
              <a:rPr lang="en-US" sz="2800" dirty="0" smtClean="0"/>
              <a:t>Great </a:t>
            </a:r>
            <a:r>
              <a:rPr lang="en-US" sz="2800" dirty="0" smtClean="0"/>
              <a:t>Job!! </a:t>
            </a:r>
            <a:r>
              <a:rPr lang="en-US" sz="2800" dirty="0" smtClean="0"/>
              <a:t>Remember that you always need to type in a = sign to start your function. </a:t>
            </a:r>
          </a:p>
          <a:p>
            <a:endParaRPr lang="en-US" sz="2800" dirty="0"/>
          </a:p>
          <a:p>
            <a:r>
              <a:rPr lang="en-US" sz="2800" dirty="0" smtClean="0"/>
              <a:t>SUM is the function to add things up. </a:t>
            </a:r>
            <a:endParaRPr lang="en-US" sz="2800" dirty="0"/>
          </a:p>
        </p:txBody>
      </p:sp>
      <p:sp>
        <p:nvSpPr>
          <p:cNvPr id="4" name="Rectangle 3"/>
          <p:cNvSpPr/>
          <p:nvPr/>
        </p:nvSpPr>
        <p:spPr>
          <a:xfrm>
            <a:off x="533400" y="2617068"/>
            <a:ext cx="3581400" cy="18878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smtClean="0"/>
              <a:t>=SUM(B2:B5)</a:t>
            </a:r>
            <a:endParaRPr lang="en-US" sz="4000" dirty="0"/>
          </a:p>
        </p:txBody>
      </p:sp>
      <p:pic>
        <p:nvPicPr>
          <p:cNvPr id="512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792463"/>
            <a:ext cx="2526126" cy="188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hlinkClick r:id="rId2" action="ppaction://hlinksldjump"/>
          </p:cNvPr>
          <p:cNvSpPr/>
          <p:nvPr/>
        </p:nvSpPr>
        <p:spPr>
          <a:xfrm>
            <a:off x="7467600" y="5257800"/>
            <a:ext cx="16002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Next Question</a:t>
            </a:r>
            <a:endParaRPr lang="en-US" b="1" dirty="0"/>
          </a:p>
        </p:txBody>
      </p:sp>
    </p:spTree>
    <p:extLst>
      <p:ext uri="{BB962C8B-B14F-4D97-AF65-F5344CB8AC3E}">
        <p14:creationId xmlns:p14="http://schemas.microsoft.com/office/powerpoint/2010/main" val="237015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391400" cy="1154097"/>
          </a:xfrm>
        </p:spPr>
        <p:txBody>
          <a:bodyPr>
            <a:normAutofit fontScale="90000"/>
          </a:bodyPr>
          <a:lstStyle/>
          <a:p>
            <a:r>
              <a:rPr lang="en-US" dirty="0" smtClean="0"/>
              <a:t>Which function would you use to find which state had the </a:t>
            </a:r>
            <a:r>
              <a:rPr lang="en-US" b="1" u="sng" dirty="0" smtClean="0"/>
              <a:t>most</a:t>
            </a:r>
            <a:r>
              <a:rPr lang="en-US" dirty="0" smtClean="0"/>
              <a:t> quarters made by the Denver Mint?</a:t>
            </a:r>
            <a:endParaRPr lang="en-US" dirty="0"/>
          </a:p>
        </p:txBody>
      </p:sp>
      <p:sp>
        <p:nvSpPr>
          <p:cNvPr id="10" name="Rectangle 9">
            <a:hlinkClick r:id="rId2" action="ppaction://hlinksldjump"/>
          </p:cNvPr>
          <p:cNvSpPr/>
          <p:nvPr/>
        </p:nvSpPr>
        <p:spPr>
          <a:xfrm>
            <a:off x="6096000" y="2438400"/>
            <a:ext cx="251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=MIN(B4:B19)</a:t>
            </a:r>
            <a:endParaRPr lang="en-US" b="1" dirty="0">
              <a:solidFill>
                <a:schemeClr val="bg1"/>
              </a:solidFill>
            </a:endParaRPr>
          </a:p>
        </p:txBody>
      </p:sp>
      <p:sp>
        <p:nvSpPr>
          <p:cNvPr id="11" name="Rectangle 10">
            <a:hlinkClick r:id="rId2" action="ppaction://hlinksldjump"/>
          </p:cNvPr>
          <p:cNvSpPr/>
          <p:nvPr/>
        </p:nvSpPr>
        <p:spPr>
          <a:xfrm>
            <a:off x="6067567" y="5334000"/>
            <a:ext cx="251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=MAX(B5:B19)</a:t>
            </a:r>
            <a:endParaRPr lang="en-US" b="1" dirty="0">
              <a:solidFill>
                <a:schemeClr val="bg1"/>
              </a:solidFill>
            </a:endParaRPr>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399197" y="2008495"/>
            <a:ext cx="4876800" cy="4680045"/>
          </a:xfrm>
          <a:prstGeom prst="rect">
            <a:avLst/>
          </a:prstGeom>
        </p:spPr>
      </p:pic>
      <p:sp>
        <p:nvSpPr>
          <p:cNvPr id="16" name="Rectangle 15">
            <a:hlinkClick r:id="rId2" action="ppaction://hlinksldjump"/>
          </p:cNvPr>
          <p:cNvSpPr/>
          <p:nvPr/>
        </p:nvSpPr>
        <p:spPr>
          <a:xfrm>
            <a:off x="6096000" y="4343400"/>
            <a:ext cx="251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=MOST(B5:B19)</a:t>
            </a:r>
            <a:endParaRPr lang="en-US" b="1" dirty="0">
              <a:solidFill>
                <a:schemeClr val="bg1"/>
              </a:solidFill>
            </a:endParaRPr>
          </a:p>
        </p:txBody>
      </p:sp>
      <p:sp>
        <p:nvSpPr>
          <p:cNvPr id="17" name="Rectangle 16">
            <a:hlinkClick r:id="rId4" action="ppaction://hlinksldjump"/>
          </p:cNvPr>
          <p:cNvSpPr/>
          <p:nvPr/>
        </p:nvSpPr>
        <p:spPr>
          <a:xfrm>
            <a:off x="6067567" y="3429000"/>
            <a:ext cx="251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=MAX(C5:C19)</a:t>
            </a:r>
            <a:endParaRPr lang="en-US" b="1" dirty="0">
              <a:solidFill>
                <a:schemeClr val="bg1"/>
              </a:solidFill>
            </a:endParaRPr>
          </a:p>
        </p:txBody>
      </p:sp>
    </p:spTree>
    <p:extLst>
      <p:ext uri="{BB962C8B-B14F-4D97-AF65-F5344CB8AC3E}">
        <p14:creationId xmlns:p14="http://schemas.microsoft.com/office/powerpoint/2010/main" val="3335282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315200" cy="1154097"/>
          </a:xfrm>
        </p:spPr>
        <p:txBody>
          <a:bodyPr>
            <a:normAutofit fontScale="90000"/>
          </a:bodyPr>
          <a:lstStyle/>
          <a:p>
            <a:r>
              <a:rPr lang="en-US" dirty="0" smtClean="0"/>
              <a:t>Oops. Double check to make sure you have the correct range selected. </a:t>
            </a:r>
            <a:endParaRPr lang="en-US"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4136878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315200" cy="1154097"/>
          </a:xfrm>
        </p:spPr>
        <p:txBody>
          <a:bodyPr>
            <a:normAutofit fontScale="90000"/>
          </a:bodyPr>
          <a:lstStyle/>
          <a:p>
            <a:r>
              <a:rPr lang="en-US" dirty="0" smtClean="0"/>
              <a:t>“</a:t>
            </a:r>
            <a:r>
              <a:rPr lang="en-US" dirty="0" err="1" smtClean="0"/>
              <a:t>Excel”ent</a:t>
            </a:r>
            <a:r>
              <a:rPr lang="en-US" dirty="0" smtClean="0"/>
              <a:t>!!!  Way to pay attention to detail.</a:t>
            </a:r>
            <a:endParaRPr lang="en-US"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0516" y="2133600"/>
            <a:ext cx="3581400"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81000" y="2304197"/>
            <a:ext cx="3048000" cy="2246769"/>
          </a:xfrm>
          <a:prstGeom prst="rect">
            <a:avLst/>
          </a:prstGeom>
          <a:noFill/>
        </p:spPr>
        <p:txBody>
          <a:bodyPr wrap="square" rtlCol="0">
            <a:spAutoFit/>
          </a:bodyPr>
          <a:lstStyle/>
          <a:p>
            <a:r>
              <a:rPr lang="en-US" sz="2800" dirty="0" smtClean="0"/>
              <a:t>The MAX function will tell you which number is greatest in a selected range.</a:t>
            </a:r>
            <a:endParaRPr lang="en-US" sz="2800" dirty="0"/>
          </a:p>
        </p:txBody>
      </p:sp>
      <p:sp>
        <p:nvSpPr>
          <p:cNvPr id="4" name="TextBox 3"/>
          <p:cNvSpPr txBox="1"/>
          <p:nvPr/>
        </p:nvSpPr>
        <p:spPr>
          <a:xfrm>
            <a:off x="1143000" y="4724400"/>
            <a:ext cx="3276600" cy="1569660"/>
          </a:xfrm>
          <a:prstGeom prst="rect">
            <a:avLst/>
          </a:prstGeom>
          <a:noFill/>
        </p:spPr>
        <p:txBody>
          <a:bodyPr wrap="square" rtlCol="0">
            <a:spAutoFit/>
          </a:bodyPr>
          <a:lstStyle/>
          <a:p>
            <a:r>
              <a:rPr lang="en-US" sz="2400" dirty="0" smtClean="0"/>
              <a:t>This is the end of the training. Please press ESC and wait for teacher instructions.</a:t>
            </a:r>
            <a:endParaRPr lang="en-US" sz="2400" dirty="0"/>
          </a:p>
        </p:txBody>
      </p:sp>
    </p:spTree>
    <p:extLst>
      <p:ext uri="{BB962C8B-B14F-4D97-AF65-F5344CB8AC3E}">
        <p14:creationId xmlns:p14="http://schemas.microsoft.com/office/powerpoint/2010/main" val="30129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nodeType="withEffect">
                                  <p:stCondLst>
                                    <p:cond delay="0"/>
                                  </p:stCondLst>
                                  <p:childTnLst>
                                    <p:animEffect transition="out" filter="fade">
                                      <p:cBhvr>
                                        <p:cTn id="6" dur="3250"/>
                                        <p:tgtEl>
                                          <p:spTgt spid="6148"/>
                                        </p:tgtEl>
                                      </p:cBhvr>
                                    </p:animEffect>
                                    <p:anim calcmode="lin" valueType="num">
                                      <p:cBhvr>
                                        <p:cTn id="7" dur="3250"/>
                                        <p:tgtEl>
                                          <p:spTgt spid="614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3250"/>
                                        <p:tgtEl>
                                          <p:spTgt spid="6148"/>
                                        </p:tgtEl>
                                        <p:attrNameLst>
                                          <p:attrName>ppt_h</p:attrName>
                                        </p:attrNameLst>
                                      </p:cBhvr>
                                      <p:tavLst>
                                        <p:tav tm="0">
                                          <p:val>
                                            <p:strVal val="ppt_h"/>
                                          </p:val>
                                        </p:tav>
                                        <p:tav tm="100000">
                                          <p:val>
                                            <p:strVal val="ppt_h"/>
                                          </p:val>
                                        </p:tav>
                                      </p:tavLst>
                                    </p:anim>
                                    <p:set>
                                      <p:cBhvr>
                                        <p:cTn id="9" dur="1" fill="hold">
                                          <p:stCondLst>
                                            <p:cond delay="3249"/>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p:spPr>
        <p:txBody>
          <a:bodyPr>
            <a:noAutofit/>
          </a:bodyPr>
          <a:lstStyle/>
          <a:p>
            <a:r>
              <a:rPr lang="en-US" sz="4400" b="1" dirty="0" smtClean="0"/>
              <a:t>Which Cursor Would you use to Select the range A2:C3</a:t>
            </a:r>
            <a:endParaRPr lang="en-US" sz="4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457826"/>
            <a:ext cx="723900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397" y="1066800"/>
            <a:ext cx="10676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4974" y="3276600"/>
            <a:ext cx="93883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hlinkClick r:id="rId3"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870700" y="4789950"/>
            <a:ext cx="94707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7814055" y="5780782"/>
            <a:ext cx="1040004" cy="858644"/>
            <a:chOff x="914400" y="304800"/>
            <a:chExt cx="6934200" cy="6248400"/>
          </a:xfrm>
        </p:grpSpPr>
        <p:cxnSp>
          <p:nvCxnSpPr>
            <p:cNvPr id="15" name="Straight Connector 14"/>
            <p:cNvCxnSpPr/>
            <p:nvPr/>
          </p:nvCxnSpPr>
          <p:spPr>
            <a:xfrm>
              <a:off x="4343400" y="304800"/>
              <a:ext cx="0" cy="62484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hlinkClick r:id="rId3" action="ppaction://hlinksldjump"/>
            </p:cNvPr>
            <p:cNvCxnSpPr/>
            <p:nvPr/>
          </p:nvCxnSpPr>
          <p:spPr>
            <a:xfrm>
              <a:off x="914400" y="3200400"/>
              <a:ext cx="6934200" cy="0"/>
            </a:xfrm>
            <a:prstGeom prst="straightConnector1">
              <a:avLst/>
            </a:prstGeom>
            <a:ln w="762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924800" y="2286000"/>
            <a:ext cx="838200" cy="762000"/>
            <a:chOff x="7924800" y="2286000"/>
            <a:chExt cx="838200" cy="762000"/>
          </a:xfrm>
        </p:grpSpPr>
        <p:grpSp>
          <p:nvGrpSpPr>
            <p:cNvPr id="8" name="Group 7"/>
            <p:cNvGrpSpPr/>
            <p:nvPr/>
          </p:nvGrpSpPr>
          <p:grpSpPr>
            <a:xfrm>
              <a:off x="7924800" y="2286000"/>
              <a:ext cx="838200" cy="762000"/>
              <a:chOff x="1371600" y="381000"/>
              <a:chExt cx="5791200" cy="5791200"/>
            </a:xfrm>
          </p:grpSpPr>
          <p:cxnSp>
            <p:nvCxnSpPr>
              <p:cNvPr id="9" name="Straight Connector 8"/>
              <p:cNvCxnSpPr/>
              <p:nvPr/>
            </p:nvCxnSpPr>
            <p:spPr>
              <a:xfrm>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Connector 9">
                <a:hlinkClick r:id="rId3" action="ppaction://hlinksldjump"/>
              </p:cNvPr>
              <p:cNvCxnSpPr/>
              <p:nvPr/>
            </p:nvCxnSpPr>
            <p:spPr>
              <a:xfrm rot="16200000">
                <a:off x="4267200" y="381000"/>
                <a:ext cx="0" cy="5791200"/>
              </a:xfrm>
              <a:prstGeom prst="line">
                <a:avLst/>
              </a:prstGeom>
              <a:ln w="76200"/>
            </p:spPr>
            <p:style>
              <a:lnRef idx="1">
                <a:schemeClr val="dk1"/>
              </a:lnRef>
              <a:fillRef idx="0">
                <a:schemeClr val="dk1"/>
              </a:fillRef>
              <a:effectRef idx="0">
                <a:schemeClr val="dk1"/>
              </a:effectRef>
              <a:fontRef idx="minor">
                <a:schemeClr val="tx1"/>
              </a:fontRef>
            </p:style>
          </p:cxnSp>
        </p:grpSp>
        <p:sp>
          <p:nvSpPr>
            <p:cNvPr id="5" name="Rectangle 4"/>
            <p:cNvSpPr/>
            <p:nvPr/>
          </p:nvSpPr>
          <p:spPr>
            <a:xfrm>
              <a:off x="7924800" y="2286000"/>
              <a:ext cx="838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9449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315200" cy="1154097"/>
          </a:xfrm>
        </p:spPr>
        <p:txBody>
          <a:bodyPr>
            <a:normAutofit/>
          </a:bodyPr>
          <a:lstStyle/>
          <a:p>
            <a:r>
              <a:rPr lang="en-US" sz="5400" dirty="0" smtClean="0"/>
              <a:t>“</a:t>
            </a:r>
            <a:r>
              <a:rPr lang="en-US" sz="5400" dirty="0" err="1" smtClean="0"/>
              <a:t>Excel”ent</a:t>
            </a:r>
            <a:r>
              <a:rPr lang="en-US" sz="5400" dirty="0" smtClean="0"/>
              <a:t>!!!</a:t>
            </a:r>
            <a:endParaRPr lang="en-US" sz="5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2832100" cy="259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2170195"/>
            <a:ext cx="3733800" cy="2062103"/>
          </a:xfrm>
          <a:prstGeom prst="rect">
            <a:avLst/>
          </a:prstGeom>
          <a:noFill/>
        </p:spPr>
        <p:txBody>
          <a:bodyPr wrap="square" rtlCol="0">
            <a:spAutoFit/>
          </a:bodyPr>
          <a:lstStyle/>
          <a:p>
            <a:r>
              <a:rPr lang="en-US" sz="3200" dirty="0" smtClean="0"/>
              <a:t>The white cross is your insert cursor and cursor to select multiple cells. </a:t>
            </a:r>
            <a:endParaRPr lang="en-US" sz="3200" dirty="0"/>
          </a:p>
        </p:txBody>
      </p:sp>
      <p:sp>
        <p:nvSpPr>
          <p:cNvPr id="5" name="Smiley Face 4">
            <a:hlinkClick r:id="rId3" action="ppaction://hlinksldjump"/>
          </p:cNvPr>
          <p:cNvSpPr/>
          <p:nvPr/>
        </p:nvSpPr>
        <p:spPr>
          <a:xfrm>
            <a:off x="5943600" y="4232298"/>
            <a:ext cx="2819400" cy="2488324"/>
          </a:xfrm>
          <a:prstGeom prst="smileyFac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to the next Question</a:t>
            </a:r>
            <a:endParaRPr lang="en-US" dirty="0"/>
          </a:p>
        </p:txBody>
      </p:sp>
    </p:spTree>
    <p:extLst>
      <p:ext uri="{BB962C8B-B14F-4D97-AF65-F5344CB8AC3E}">
        <p14:creationId xmlns:p14="http://schemas.microsoft.com/office/powerpoint/2010/main" val="315279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86200"/>
            <a:ext cx="7315200" cy="1154097"/>
          </a:xfrm>
        </p:spPr>
        <p:txBody>
          <a:bodyPr>
            <a:normAutofit fontScale="90000"/>
          </a:bodyPr>
          <a:lstStyle/>
          <a:p>
            <a:r>
              <a:rPr lang="en-US" sz="4400" b="1" dirty="0" smtClean="0"/>
              <a:t>Oops, Try Again. </a:t>
            </a:r>
            <a:br>
              <a:rPr lang="en-US" sz="4400" b="1" dirty="0" smtClean="0"/>
            </a:br>
            <a:r>
              <a:rPr lang="en-US" sz="4400" b="1" dirty="0" smtClean="0"/>
              <a:t>If you use the wrong cursor, you will end up moving data or selecting the wrong cells. </a:t>
            </a:r>
            <a:r>
              <a:rPr lang="en-US" dirty="0" smtClean="0"/>
              <a:t/>
            </a:r>
            <a:br>
              <a:rPr lang="en-US" dirty="0" smtClean="0"/>
            </a:br>
            <a:r>
              <a:rPr lang="en-US" b="1" dirty="0"/>
              <a:t/>
            </a:r>
            <a:br>
              <a:rPr lang="en-US" b="1" dirty="0"/>
            </a:br>
            <a:r>
              <a:rPr lang="en-US" b="1" dirty="0" smtClean="0"/>
              <a:t>Go back and try again.</a:t>
            </a:r>
            <a:endParaRPr lang="en-US" b="1"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2681918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1154097"/>
          </a:xfrm>
        </p:spPr>
        <p:txBody>
          <a:bodyPr>
            <a:normAutofit fontScale="90000"/>
          </a:bodyPr>
          <a:lstStyle/>
          <a:p>
            <a:r>
              <a:rPr lang="en-US" dirty="0" smtClean="0"/>
              <a:t>Which Cursor would you use to highlight Column ZZ?</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33400" y="1524000"/>
            <a:ext cx="6477000" cy="5105400"/>
          </a:xfrm>
          <a:prstGeom prst="rect">
            <a:avLst/>
          </a:prstGeom>
        </p:spPr>
      </p:pic>
      <p:pic>
        <p:nvPicPr>
          <p:cNvPr id="5"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397" y="1066800"/>
            <a:ext cx="10676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4974" y="3276600"/>
            <a:ext cx="93883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870700" y="4789950"/>
            <a:ext cx="94707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7814055" y="5780782"/>
            <a:ext cx="1040004" cy="858644"/>
            <a:chOff x="914400" y="304800"/>
            <a:chExt cx="6934200" cy="6248400"/>
          </a:xfrm>
        </p:grpSpPr>
        <p:cxnSp>
          <p:nvCxnSpPr>
            <p:cNvPr id="9" name="Straight Connector 8"/>
            <p:cNvCxnSpPr/>
            <p:nvPr/>
          </p:nvCxnSpPr>
          <p:spPr>
            <a:xfrm>
              <a:off x="4343400" y="304800"/>
              <a:ext cx="0" cy="62484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hlinkClick r:id="rId3" action="ppaction://hlinksldjump"/>
            </p:cNvPr>
            <p:cNvCxnSpPr/>
            <p:nvPr/>
          </p:nvCxnSpPr>
          <p:spPr>
            <a:xfrm>
              <a:off x="914400" y="3200400"/>
              <a:ext cx="6934200" cy="0"/>
            </a:xfrm>
            <a:prstGeom prst="straightConnector1">
              <a:avLst/>
            </a:prstGeom>
            <a:ln w="762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6" name="Picture 15">
            <a:hlinkClick r:id="rId3"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6985" y="2176213"/>
            <a:ext cx="947074"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354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86200"/>
            <a:ext cx="7315200" cy="1154097"/>
          </a:xfrm>
        </p:spPr>
        <p:txBody>
          <a:bodyPr>
            <a:normAutofit fontScale="90000"/>
          </a:bodyPr>
          <a:lstStyle/>
          <a:p>
            <a:r>
              <a:rPr lang="en-US" sz="4400" b="1" dirty="0" smtClean="0"/>
              <a:t>Oops, Try Again. </a:t>
            </a:r>
            <a:br>
              <a:rPr lang="en-US" sz="4400" b="1" dirty="0" smtClean="0"/>
            </a:br>
            <a:r>
              <a:rPr lang="en-US" sz="4400" b="1" dirty="0" smtClean="0"/>
              <a:t>If you use the wrong cursor, you will end up moving data or selecting the wrong cells. </a:t>
            </a:r>
            <a:r>
              <a:rPr lang="en-US" dirty="0" smtClean="0"/>
              <a:t/>
            </a:r>
            <a:br>
              <a:rPr lang="en-US" dirty="0" smtClean="0"/>
            </a:br>
            <a:r>
              <a:rPr lang="en-US" b="1" dirty="0"/>
              <a:t/>
            </a:r>
            <a:br>
              <a:rPr lang="en-US" b="1" dirty="0"/>
            </a:br>
            <a:r>
              <a:rPr lang="en-US" b="1" dirty="0" smtClean="0"/>
              <a:t>Go back and try again.</a:t>
            </a:r>
            <a:endParaRPr lang="en-US" b="1" dirty="0"/>
          </a:p>
        </p:txBody>
      </p:sp>
      <p:sp>
        <p:nvSpPr>
          <p:cNvPr id="3" name="Bent Arrow 2">
            <a:hlinkClick r:id="rId2" action="ppaction://hlinksldjump"/>
          </p:cNvPr>
          <p:cNvSpPr/>
          <p:nvPr/>
        </p:nvSpPr>
        <p:spPr>
          <a:xfrm flipH="1">
            <a:off x="6934200" y="4800600"/>
            <a:ext cx="1600200" cy="1676400"/>
          </a:xfrm>
          <a:prstGeom prst="bentArrow">
            <a:avLst>
              <a:gd name="adj1" fmla="val 27434"/>
              <a:gd name="adj2" fmla="val 50000"/>
              <a:gd name="adj3" fmla="val 25000"/>
              <a:gd name="adj4" fmla="val 9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Back</a:t>
            </a:r>
            <a:endParaRPr lang="en-US" b="1" dirty="0">
              <a:solidFill>
                <a:schemeClr val="tx1"/>
              </a:solidFill>
            </a:endParaRPr>
          </a:p>
        </p:txBody>
      </p:sp>
    </p:spTree>
    <p:extLst>
      <p:ext uri="{BB962C8B-B14F-4D97-AF65-F5344CB8AC3E}">
        <p14:creationId xmlns:p14="http://schemas.microsoft.com/office/powerpoint/2010/main" val="3562105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315200" cy="1154097"/>
          </a:xfrm>
        </p:spPr>
        <p:txBody>
          <a:bodyPr>
            <a:normAutofit/>
          </a:bodyPr>
          <a:lstStyle/>
          <a:p>
            <a:r>
              <a:rPr lang="en-US" sz="5400" dirty="0" smtClean="0"/>
              <a:t>“</a:t>
            </a:r>
            <a:r>
              <a:rPr lang="en-US" sz="5400" dirty="0" err="1" smtClean="0"/>
              <a:t>Excel”ent</a:t>
            </a:r>
            <a:r>
              <a:rPr lang="en-US" sz="5400" dirty="0" smtClean="0"/>
              <a:t>!!!</a:t>
            </a:r>
            <a:endParaRPr lang="en-US" sz="5400" dirty="0"/>
          </a:p>
        </p:txBody>
      </p:sp>
      <p:sp>
        <p:nvSpPr>
          <p:cNvPr id="4" name="TextBox 3"/>
          <p:cNvSpPr txBox="1"/>
          <p:nvPr/>
        </p:nvSpPr>
        <p:spPr>
          <a:xfrm>
            <a:off x="4648200" y="1295400"/>
            <a:ext cx="3733800" cy="3046988"/>
          </a:xfrm>
          <a:prstGeom prst="rect">
            <a:avLst/>
          </a:prstGeom>
          <a:noFill/>
        </p:spPr>
        <p:txBody>
          <a:bodyPr wrap="square" rtlCol="0">
            <a:spAutoFit/>
          </a:bodyPr>
          <a:lstStyle/>
          <a:p>
            <a:r>
              <a:rPr lang="en-US" sz="3200" dirty="0" smtClean="0"/>
              <a:t>The White Cross turns into a Black Down Arrow when you hover over the letter above the column. </a:t>
            </a:r>
            <a:endParaRPr lang="en-US" sz="3200" dirty="0"/>
          </a:p>
        </p:txBody>
      </p:sp>
      <p:sp>
        <p:nvSpPr>
          <p:cNvPr id="5" name="Smiley Face 4">
            <a:hlinkClick r:id="rId2" action="ppaction://hlinksldjump"/>
          </p:cNvPr>
          <p:cNvSpPr/>
          <p:nvPr/>
        </p:nvSpPr>
        <p:spPr>
          <a:xfrm>
            <a:off x="5943600" y="4232298"/>
            <a:ext cx="2819400" cy="2488324"/>
          </a:xfrm>
          <a:prstGeom prst="smileyFac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to the next Question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32290"/>
            <a:ext cx="2216165" cy="408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1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1154097"/>
          </a:xfrm>
        </p:spPr>
        <p:txBody>
          <a:bodyPr>
            <a:normAutofit fontScale="90000"/>
          </a:bodyPr>
          <a:lstStyle/>
          <a:p>
            <a:r>
              <a:rPr lang="en-US" dirty="0" smtClean="0"/>
              <a:t>To insert a Total Function in U:86, where should you click in the cell?</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41586" y="1719580"/>
            <a:ext cx="8229600" cy="4757420"/>
          </a:xfrm>
          <a:prstGeom prst="rect">
            <a:avLst/>
          </a:prstGeom>
        </p:spPr>
      </p:pic>
      <p:sp>
        <p:nvSpPr>
          <p:cNvPr id="4" name="Rectangle 3">
            <a:hlinkClick r:id="rId3" action="ppaction://hlinksldjump"/>
          </p:cNvPr>
          <p:cNvSpPr/>
          <p:nvPr/>
        </p:nvSpPr>
        <p:spPr>
          <a:xfrm>
            <a:off x="4724400" y="5791200"/>
            <a:ext cx="838200"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p:cNvPr>
          <p:cNvSpPr/>
          <p:nvPr/>
        </p:nvSpPr>
        <p:spPr>
          <a:xfrm>
            <a:off x="4419600" y="5791200"/>
            <a:ext cx="304800"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ction="ppaction://hlinksldjump"/>
          </p:cNvPr>
          <p:cNvSpPr/>
          <p:nvPr/>
        </p:nvSpPr>
        <p:spPr>
          <a:xfrm>
            <a:off x="4063046" y="5791200"/>
            <a:ext cx="356553"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p:cNvPr>
          <p:cNvSpPr/>
          <p:nvPr/>
        </p:nvSpPr>
        <p:spPr>
          <a:xfrm>
            <a:off x="4087492" y="5638800"/>
            <a:ext cx="2160908" cy="1524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sldjump"/>
          </p:cNvPr>
          <p:cNvSpPr/>
          <p:nvPr/>
        </p:nvSpPr>
        <p:spPr>
          <a:xfrm>
            <a:off x="5562600" y="5799349"/>
            <a:ext cx="304800"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p:cNvPr>
          <p:cNvSpPr/>
          <p:nvPr/>
        </p:nvSpPr>
        <p:spPr>
          <a:xfrm>
            <a:off x="5863876" y="5791200"/>
            <a:ext cx="381000" cy="381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action="ppaction://hlinksldjump"/>
          </p:cNvPr>
          <p:cNvSpPr/>
          <p:nvPr/>
        </p:nvSpPr>
        <p:spPr>
          <a:xfrm>
            <a:off x="4063046" y="6159647"/>
            <a:ext cx="2185354" cy="1524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400800" y="5638799"/>
            <a:ext cx="2004984" cy="673247"/>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83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7792</TotalTime>
  <Words>531</Words>
  <Application>Microsoft Office PowerPoint</Application>
  <PresentationFormat>On-screen Show (4:3)</PresentationFormat>
  <Paragraphs>65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Wingdings</vt:lpstr>
      <vt:lpstr>Perspective</vt:lpstr>
      <vt:lpstr>Excel Masters</vt:lpstr>
      <vt:lpstr>How to play</vt:lpstr>
      <vt:lpstr>Which Cursor Would you use to Select the range A2:C3</vt:lpstr>
      <vt:lpstr>“Excel”ent!!!</vt:lpstr>
      <vt:lpstr>Oops, Try Again.  If you use the wrong cursor, you will end up moving data or selecting the wrong cells.   Go back and try again.</vt:lpstr>
      <vt:lpstr>Which Cursor would you use to highlight Column ZZ?</vt:lpstr>
      <vt:lpstr>Oops, Try Again.  If you use the wrong cursor, you will end up moving data or selecting the wrong cells.   Go back and try again.</vt:lpstr>
      <vt:lpstr>“Excel”ent!!!</vt:lpstr>
      <vt:lpstr>To insert a Total Function in U:86, where should you click in the cell?</vt:lpstr>
      <vt:lpstr>“Excel”ent!!!</vt:lpstr>
      <vt:lpstr>Sorry, if you click there you could have major issues . . .  Try again. You’ll get it. </vt:lpstr>
      <vt:lpstr>Which Cursor Would you use to increase the width of Column N?</vt:lpstr>
      <vt:lpstr>This one’s kind of tricky. You can either click and drag to the desired length, or you can double click between the columns. The cursor will look the same for both.</vt:lpstr>
      <vt:lpstr>“Excel”ent!!!</vt:lpstr>
      <vt:lpstr>Which cursor would you use to move I15:I16 to G12:G13</vt:lpstr>
      <vt:lpstr>“Excel”ent</vt:lpstr>
      <vt:lpstr>Oops. You’re close. This cursor you’ll need to use at the top left corner of the selected range to move it to the new range. </vt:lpstr>
      <vt:lpstr>Which Function would you use to find the total of column B?</vt:lpstr>
      <vt:lpstr>Oops. Make sure you have the parenthesis in the correct spot or you’ll get an error message.  </vt:lpstr>
      <vt:lpstr>“Excel”ent!!!</vt:lpstr>
      <vt:lpstr>Which function would you use to find which state had the most quarters made by the Denver Mint?</vt:lpstr>
      <vt:lpstr>Oops. Double check to make sure you have the correct range selected. </vt:lpstr>
      <vt:lpstr>“Excel”ent!!!  Way to pay attention to detail.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Review</dc:title>
  <dc:creator>asdteacher</dc:creator>
  <cp:lastModifiedBy>Monica Earl</cp:lastModifiedBy>
  <cp:revision>44</cp:revision>
  <dcterms:created xsi:type="dcterms:W3CDTF">2013-11-15T03:16:23Z</dcterms:created>
  <dcterms:modified xsi:type="dcterms:W3CDTF">2017-11-20T15:52:43Z</dcterms:modified>
</cp:coreProperties>
</file>