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1" r:id="rId3"/>
    <p:sldId id="272" r:id="rId4"/>
    <p:sldId id="273" r:id="rId5"/>
    <p:sldId id="274" r:id="rId6"/>
    <p:sldId id="275" r:id="rId7"/>
    <p:sldId id="276" r:id="rId8"/>
    <p:sldId id="270" r:id="rId9"/>
    <p:sldId id="277" r:id="rId10"/>
    <p:sldId id="259" r:id="rId11"/>
    <p:sldId id="269" r:id="rId12"/>
    <p:sldId id="278" r:id="rId13"/>
    <p:sldId id="279" r:id="rId14"/>
    <p:sldId id="280" r:id="rId15"/>
    <p:sldId id="281" r:id="rId16"/>
    <p:sldId id="257" r:id="rId17"/>
    <p:sldId id="262" r:id="rId18"/>
    <p:sldId id="264" r:id="rId19"/>
    <p:sldId id="267" r:id="rId20"/>
    <p:sldId id="266"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03" autoAdjust="0"/>
    <p:restoredTop sz="94660"/>
  </p:normalViewPr>
  <p:slideViewPr>
    <p:cSldViewPr>
      <p:cViewPr varScale="1">
        <p:scale>
          <a:sx n="70" d="100"/>
          <a:sy n="70" d="100"/>
        </p:scale>
        <p:origin x="1416"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A76DD144-0B6A-45B2-849E-C14241C97972}" type="datetimeFigureOut">
              <a:rPr lang="en-US" smtClean="0"/>
              <a:t>8/18/2015</a:t>
            </a:fld>
            <a:endParaRPr lang="en-US"/>
          </a:p>
        </p:txBody>
      </p:sp>
      <p:sp>
        <p:nvSpPr>
          <p:cNvPr id="5" name="Footer Placeholder 4"/>
          <p:cNvSpPr>
            <a:spLocks noGrp="1"/>
          </p:cNvSpPr>
          <p:nvPr>
            <p:ph type="ftr" sz="quarter" idx="11"/>
          </p:nvPr>
        </p:nvSpPr>
        <p:spPr>
          <a:xfrm>
            <a:off x="1174044" y="5357592"/>
            <a:ext cx="5034845" cy="365125"/>
          </a:xfrm>
        </p:spPr>
        <p:txBody>
          <a:bodyPr/>
          <a:lstStyle/>
          <a:p>
            <a:endParaRPr lang="en-US"/>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DD84715F-72EE-4617-8674-9D68ED703C3E}"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6DD144-0B6A-45B2-849E-C14241C97972}" type="datetimeFigureOut">
              <a:rPr lang="en-US" smtClean="0"/>
              <a:t>8/18/2015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84715F-72EE-4617-8674-9D68ED703C3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6DD144-0B6A-45B2-849E-C14241C97972}" type="datetimeFigureOut">
              <a:rPr lang="en-US" smtClean="0"/>
              <a:t>8/18/2015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84715F-72EE-4617-8674-9D68ED703C3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6DD144-0B6A-45B2-849E-C14241C97972}" type="datetimeFigureOut">
              <a:rPr lang="en-US" smtClean="0"/>
              <a:t>8/18/2015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84715F-72EE-4617-8674-9D68ED703C3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76DD144-0B6A-45B2-849E-C14241C97972}" type="datetimeFigureOut">
              <a:rPr lang="en-US" smtClean="0"/>
              <a:t>8/18/2015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84715F-72EE-4617-8674-9D68ED703C3E}"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A76DD144-0B6A-45B2-849E-C14241C97972}" type="datetimeFigureOut">
              <a:rPr lang="en-US" smtClean="0"/>
              <a:t>8/18/2015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84715F-72EE-4617-8674-9D68ED703C3E}" type="slidenum">
              <a:rPr lang="en-US" smtClean="0"/>
              <a:t>‹#›</a:t>
            </a:fld>
            <a:endParaRPr lang="en-US"/>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A76DD144-0B6A-45B2-849E-C14241C97972}" type="datetimeFigureOut">
              <a:rPr lang="en-US" smtClean="0"/>
              <a:t>8/18/2015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D84715F-72EE-4617-8674-9D68ED703C3E}" type="slidenum">
              <a:rPr lang="en-US" smtClean="0"/>
              <a:t>‹#›</a:t>
            </a:fld>
            <a:endParaRPr lang="en-US"/>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76DD144-0B6A-45B2-849E-C14241C97972}" type="datetimeFigureOut">
              <a:rPr lang="en-US" smtClean="0"/>
              <a:t>8/18/2015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D84715F-72EE-4617-8674-9D68ED703C3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6DD144-0B6A-45B2-849E-C14241C97972}" type="datetimeFigureOut">
              <a:rPr lang="en-US" smtClean="0"/>
              <a:t>8/18/2015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D84715F-72EE-4617-8674-9D68ED703C3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A76DD144-0B6A-45B2-849E-C14241C97972}" type="datetimeFigureOut">
              <a:rPr lang="en-US" smtClean="0"/>
              <a:t>8/18/2015</a:t>
            </a:fld>
            <a:endParaRPr lang="en-US"/>
          </a:p>
        </p:txBody>
      </p:sp>
      <p:sp>
        <p:nvSpPr>
          <p:cNvPr id="6" name="Footer Placeholder 5"/>
          <p:cNvSpPr>
            <a:spLocks noGrp="1"/>
          </p:cNvSpPr>
          <p:nvPr>
            <p:ph type="ftr" sz="quarter" idx="11"/>
          </p:nvPr>
        </p:nvSpPr>
        <p:spPr>
          <a:xfrm rot="-60000">
            <a:off x="914554" y="5829261"/>
            <a:ext cx="3522607" cy="365125"/>
          </a:xfrm>
        </p:spPr>
        <p:txBody>
          <a:bodyPr/>
          <a:lstStyle/>
          <a:p>
            <a:endParaRPr lang="en-US"/>
          </a:p>
        </p:txBody>
      </p:sp>
      <p:sp>
        <p:nvSpPr>
          <p:cNvPr id="7" name="Slide Number Placeholder 6"/>
          <p:cNvSpPr>
            <a:spLocks noGrp="1"/>
          </p:cNvSpPr>
          <p:nvPr>
            <p:ph type="sldNum" sz="quarter" idx="12"/>
          </p:nvPr>
        </p:nvSpPr>
        <p:spPr>
          <a:xfrm rot="60000">
            <a:off x="7557313" y="5896961"/>
            <a:ext cx="554023" cy="365125"/>
          </a:xfrm>
        </p:spPr>
        <p:txBody>
          <a:bodyPr/>
          <a:lstStyle/>
          <a:p>
            <a:fld id="{DD84715F-72EE-4617-8674-9D68ED703C3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A76DD144-0B6A-45B2-849E-C14241C97972}" type="datetimeFigureOut">
              <a:rPr lang="en-US" smtClean="0"/>
              <a:t>8/18/2015</a:t>
            </a:fld>
            <a:endParaRPr lang="en-US"/>
          </a:p>
        </p:txBody>
      </p:sp>
      <p:sp>
        <p:nvSpPr>
          <p:cNvPr id="6" name="Footer Placeholder 5"/>
          <p:cNvSpPr>
            <a:spLocks noGrp="1"/>
          </p:cNvSpPr>
          <p:nvPr>
            <p:ph type="ftr" sz="quarter" idx="11"/>
          </p:nvPr>
        </p:nvSpPr>
        <p:spPr>
          <a:xfrm rot="-60000">
            <a:off x="914569" y="5831037"/>
            <a:ext cx="3319043" cy="365125"/>
          </a:xfrm>
        </p:spPr>
        <p:txBody>
          <a:bodyPr/>
          <a:lstStyle/>
          <a:p>
            <a:endParaRPr lang="en-US"/>
          </a:p>
        </p:txBody>
      </p:sp>
      <p:sp>
        <p:nvSpPr>
          <p:cNvPr id="7" name="Slide Number Placeholder 6"/>
          <p:cNvSpPr>
            <a:spLocks noGrp="1"/>
          </p:cNvSpPr>
          <p:nvPr>
            <p:ph type="sldNum" sz="quarter" idx="12"/>
          </p:nvPr>
        </p:nvSpPr>
        <p:spPr>
          <a:xfrm rot="60000">
            <a:off x="7562089" y="5900026"/>
            <a:ext cx="554023" cy="365125"/>
          </a:xfrm>
        </p:spPr>
        <p:txBody>
          <a:bodyPr/>
          <a:lstStyle/>
          <a:p>
            <a:fld id="{DD84715F-72EE-4617-8674-9D68ED703C3E}"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A76DD144-0B6A-45B2-849E-C14241C97972}" type="datetimeFigureOut">
              <a:rPr lang="en-US" smtClean="0"/>
              <a:t>8/18/2015</a:t>
            </a:fld>
            <a:endParaRPr lang="en-US"/>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US"/>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DD84715F-72EE-4617-8674-9D68ED703C3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hyperlink" Target="http://www.webopedia.com/TERM/P/program.html" TargetMode="External"/><Relationship Id="rId3" Type="http://schemas.openxmlformats.org/officeDocument/2006/relationships/hyperlink" Target="http://www.webopedia.com/TERM/N/name.html" TargetMode="External"/><Relationship Id="rId7" Type="http://schemas.openxmlformats.org/officeDocument/2006/relationships/hyperlink" Target="http://www.webopedia.com/TERM/T/text_file.html" TargetMode="External"/><Relationship Id="rId2" Type="http://schemas.openxmlformats.org/officeDocument/2006/relationships/hyperlink" Target="http://www.webopedia.com/TERM/D/data.html" TargetMode="External"/><Relationship Id="rId1" Type="http://schemas.openxmlformats.org/officeDocument/2006/relationships/slideLayout" Target="../slideLayouts/slideLayout7.xml"/><Relationship Id="rId6" Type="http://schemas.openxmlformats.org/officeDocument/2006/relationships/hyperlink" Target="http://www.webopedia.com/TERM/C/computer.html" TargetMode="External"/><Relationship Id="rId11" Type="http://schemas.openxmlformats.org/officeDocument/2006/relationships/image" Target="../media/image9.png"/><Relationship Id="rId5" Type="http://schemas.openxmlformats.org/officeDocument/2006/relationships/hyperlink" Target="http://www.webopedia.com/TERM/S/store.html" TargetMode="External"/><Relationship Id="rId10" Type="http://schemas.openxmlformats.org/officeDocument/2006/relationships/hyperlink" Target="http://www.webopedia.com/TERM/T/text.html" TargetMode="External"/><Relationship Id="rId4" Type="http://schemas.openxmlformats.org/officeDocument/2006/relationships/hyperlink" Target="http://www.webopedia.com/TERM/F/filename.html" TargetMode="External"/><Relationship Id="rId9" Type="http://schemas.openxmlformats.org/officeDocument/2006/relationships/hyperlink" Target="http://www.webopedia.com/TERM/D/directory.html"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File Management</a:t>
            </a:r>
            <a:endParaRPr lang="en-US" dirty="0"/>
          </a:p>
        </p:txBody>
      </p:sp>
      <p:sp>
        <p:nvSpPr>
          <p:cNvPr id="3" name="Subtitle 2"/>
          <p:cNvSpPr>
            <a:spLocks noGrp="1"/>
          </p:cNvSpPr>
          <p:nvPr>
            <p:ph type="subTitle" idx="1"/>
          </p:nvPr>
        </p:nvSpPr>
        <p:spPr/>
        <p:txBody>
          <a:bodyPr/>
          <a:lstStyle/>
          <a:p>
            <a:r>
              <a:rPr lang="en-US" dirty="0" smtClean="0"/>
              <a:t>How to stay organized</a:t>
            </a:r>
            <a:endParaRPr lang="en-US" dirty="0"/>
          </a:p>
        </p:txBody>
      </p:sp>
    </p:spTree>
    <p:extLst>
      <p:ext uri="{BB962C8B-B14F-4D97-AF65-F5344CB8AC3E}">
        <p14:creationId xmlns:p14="http://schemas.microsoft.com/office/powerpoint/2010/main" val="39408544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Create Folders</a:t>
            </a:r>
            <a:endParaRPr lang="en-US" dirty="0"/>
          </a:p>
        </p:txBody>
      </p:sp>
      <p:sp>
        <p:nvSpPr>
          <p:cNvPr id="4" name="Content Placeholder 3"/>
          <p:cNvSpPr>
            <a:spLocks noGrp="1"/>
          </p:cNvSpPr>
          <p:nvPr>
            <p:ph sz="quarter" idx="13"/>
          </p:nvPr>
        </p:nvSpPr>
        <p:spPr>
          <a:xfrm>
            <a:off x="1298448" y="2121407"/>
            <a:ext cx="3200400" cy="2069593"/>
          </a:xfrm>
        </p:spPr>
        <p:txBody>
          <a:bodyPr>
            <a:normAutofit/>
          </a:bodyPr>
          <a:lstStyle/>
          <a:p>
            <a:r>
              <a:rPr lang="en-US" dirty="0" smtClean="0"/>
              <a:t>Go To Documents</a:t>
            </a:r>
          </a:p>
          <a:p>
            <a:r>
              <a:rPr lang="en-US" dirty="0" smtClean="0"/>
              <a:t>Right Click</a:t>
            </a:r>
          </a:p>
          <a:p>
            <a:r>
              <a:rPr lang="en-US" dirty="0" smtClean="0"/>
              <a:t>New Folder</a:t>
            </a:r>
          </a:p>
          <a:p>
            <a:r>
              <a:rPr lang="en-US" dirty="0" smtClean="0"/>
              <a:t>Name Folder</a:t>
            </a:r>
            <a:endParaRPr lang="en-US" dirty="0"/>
          </a:p>
        </p:txBody>
      </p:sp>
      <p:sp>
        <p:nvSpPr>
          <p:cNvPr id="2" name="Content Placeholder 1"/>
          <p:cNvSpPr>
            <a:spLocks noGrp="1"/>
          </p:cNvSpPr>
          <p:nvPr>
            <p:ph sz="quarter" idx="14"/>
          </p:nvPr>
        </p:nvSpPr>
        <p:spPr>
          <a:xfrm>
            <a:off x="4663440" y="2119313"/>
            <a:ext cx="3200400" cy="1919287"/>
          </a:xfrm>
        </p:spPr>
        <p:txBody>
          <a:bodyPr/>
          <a:lstStyle/>
          <a:p>
            <a:r>
              <a:rPr lang="en-US" dirty="0" smtClean="0"/>
              <a:t>Go to Documents</a:t>
            </a:r>
          </a:p>
          <a:p>
            <a:r>
              <a:rPr lang="en-US" dirty="0" smtClean="0"/>
              <a:t>Click New Folder</a:t>
            </a:r>
          </a:p>
          <a:p>
            <a:r>
              <a:rPr lang="en-US" dirty="0" smtClean="0"/>
              <a:t>Name Folder</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3671010"/>
            <a:ext cx="3714750" cy="21280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p:cNvSpPr/>
          <p:nvPr/>
        </p:nvSpPr>
        <p:spPr>
          <a:xfrm>
            <a:off x="5410200" y="3886200"/>
            <a:ext cx="609600" cy="3810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flipH="1">
            <a:off x="6019800" y="2895600"/>
            <a:ext cx="1066800" cy="9906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1914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0" y="990601"/>
            <a:ext cx="6477000" cy="4080911"/>
            <a:chOff x="2705100" y="3558171"/>
            <a:chExt cx="4572000" cy="2670857"/>
          </a:xfrm>
        </p:grpSpPr>
        <p:sp>
          <p:nvSpPr>
            <p:cNvPr id="5" name="File"/>
            <p:cNvSpPr>
              <a:spLocks noEditPoints="1" noChangeArrowheads="1"/>
            </p:cNvSpPr>
            <p:nvPr/>
          </p:nvSpPr>
          <p:spPr bwMode="auto">
            <a:xfrm>
              <a:off x="2705100" y="3558171"/>
              <a:ext cx="609600" cy="391105"/>
            </a:xfrm>
            <a:custGeom>
              <a:avLst/>
              <a:gdLst>
                <a:gd name="T0" fmla="*/ 10981 w 21600"/>
                <a:gd name="T1" fmla="*/ 3240 h 21600"/>
                <a:gd name="T2" fmla="*/ 0 w 21600"/>
                <a:gd name="T3" fmla="*/ 10800 h 21600"/>
                <a:gd name="T4" fmla="*/ 10800 w 21600"/>
                <a:gd name="T5" fmla="*/ 21600 h 21600"/>
                <a:gd name="T6" fmla="*/ 21600 w 21600"/>
                <a:gd name="T7" fmla="*/ 10800 h 21600"/>
                <a:gd name="T8" fmla="*/ 0 w 21600"/>
                <a:gd name="T9" fmla="*/ 21600 h 21600"/>
                <a:gd name="T10" fmla="*/ 21600 w 21600"/>
                <a:gd name="T11" fmla="*/ 21600 h 21600"/>
                <a:gd name="T12" fmla="*/ 1086 w 21600"/>
                <a:gd name="T13" fmla="*/ 4628 h 21600"/>
                <a:gd name="T14" fmla="*/ 20635 w 21600"/>
                <a:gd name="T15" fmla="*/ 20289 h 21600"/>
              </a:gdLst>
              <a:ahLst/>
              <a:cxnLst>
                <a:cxn ang="0">
                  <a:pos x="T0" y="T1"/>
                </a:cxn>
                <a:cxn ang="0">
                  <a:pos x="T2" y="T3"/>
                </a:cxn>
                <a:cxn ang="0">
                  <a:pos x="T4" y="T5"/>
                </a:cxn>
                <a:cxn ang="0">
                  <a:pos x="T6" y="T7"/>
                </a:cxn>
                <a:cxn ang="0">
                  <a:pos x="T8" y="T9"/>
                </a:cxn>
                <a:cxn ang="0">
                  <a:pos x="T10" y="T11"/>
                </a:cxn>
              </a:cxnLst>
              <a:rect l="T12" t="T13" r="T14" b="T15"/>
              <a:pathLst>
                <a:path w="21600" h="21600">
                  <a:moveTo>
                    <a:pt x="19790" y="3240"/>
                  </a:moveTo>
                  <a:cubicBezTo>
                    <a:pt x="10981" y="3240"/>
                    <a:pt x="9171" y="3240"/>
                    <a:pt x="9050" y="3086"/>
                  </a:cubicBezTo>
                  <a:cubicBezTo>
                    <a:pt x="9050" y="2931"/>
                    <a:pt x="8930" y="2777"/>
                    <a:pt x="8930" y="2469"/>
                  </a:cubicBezTo>
                  <a:cubicBezTo>
                    <a:pt x="8930" y="2160"/>
                    <a:pt x="8809" y="1851"/>
                    <a:pt x="8688" y="1389"/>
                  </a:cubicBezTo>
                  <a:cubicBezTo>
                    <a:pt x="8568" y="1080"/>
                    <a:pt x="8326" y="771"/>
                    <a:pt x="8085" y="463"/>
                  </a:cubicBezTo>
                  <a:cubicBezTo>
                    <a:pt x="7723" y="154"/>
                    <a:pt x="7361" y="0"/>
                    <a:pt x="7361" y="0"/>
                  </a:cubicBezTo>
                  <a:cubicBezTo>
                    <a:pt x="7361" y="0"/>
                    <a:pt x="2293" y="0"/>
                    <a:pt x="2051" y="154"/>
                  </a:cubicBezTo>
                  <a:cubicBezTo>
                    <a:pt x="1689" y="309"/>
                    <a:pt x="1448" y="463"/>
                    <a:pt x="1327" y="771"/>
                  </a:cubicBezTo>
                  <a:cubicBezTo>
                    <a:pt x="1207" y="1080"/>
                    <a:pt x="1086" y="1389"/>
                    <a:pt x="965" y="1697"/>
                  </a:cubicBezTo>
                  <a:cubicBezTo>
                    <a:pt x="845" y="2160"/>
                    <a:pt x="724" y="2314"/>
                    <a:pt x="724" y="2469"/>
                  </a:cubicBezTo>
                  <a:cubicBezTo>
                    <a:pt x="603" y="2623"/>
                    <a:pt x="603" y="2777"/>
                    <a:pt x="483" y="2931"/>
                  </a:cubicBezTo>
                  <a:cubicBezTo>
                    <a:pt x="483" y="3086"/>
                    <a:pt x="362" y="3240"/>
                    <a:pt x="241" y="3240"/>
                  </a:cubicBezTo>
                  <a:lnTo>
                    <a:pt x="0" y="3394"/>
                  </a:lnTo>
                  <a:lnTo>
                    <a:pt x="0" y="3703"/>
                  </a:lnTo>
                  <a:lnTo>
                    <a:pt x="0" y="10800"/>
                  </a:lnTo>
                  <a:lnTo>
                    <a:pt x="0" y="21600"/>
                  </a:lnTo>
                  <a:lnTo>
                    <a:pt x="10981" y="21600"/>
                  </a:lnTo>
                  <a:lnTo>
                    <a:pt x="21600" y="21600"/>
                  </a:lnTo>
                  <a:lnTo>
                    <a:pt x="21600" y="10800"/>
                  </a:lnTo>
                  <a:lnTo>
                    <a:pt x="21600" y="5246"/>
                  </a:lnTo>
                  <a:lnTo>
                    <a:pt x="21600" y="4783"/>
                  </a:lnTo>
                  <a:cubicBezTo>
                    <a:pt x="21479" y="4320"/>
                    <a:pt x="21359" y="4011"/>
                    <a:pt x="21117" y="3703"/>
                  </a:cubicBezTo>
                  <a:cubicBezTo>
                    <a:pt x="20876" y="3549"/>
                    <a:pt x="20514" y="3394"/>
                    <a:pt x="20152" y="3240"/>
                  </a:cubicBezTo>
                  <a:close/>
                </a:path>
              </a:pathLst>
            </a:custGeom>
            <a:solidFill>
              <a:srgbClr val="FFFFCC"/>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p>
          </p:txBody>
        </p:sp>
        <p:sp>
          <p:nvSpPr>
            <p:cNvPr id="6" name="TextBox 5"/>
            <p:cNvSpPr txBox="1"/>
            <p:nvPr/>
          </p:nvSpPr>
          <p:spPr>
            <a:xfrm>
              <a:off x="3352800" y="3642731"/>
              <a:ext cx="3124200" cy="423008"/>
            </a:xfrm>
            <a:prstGeom prst="rect">
              <a:avLst/>
            </a:prstGeom>
            <a:noFill/>
          </p:spPr>
          <p:txBody>
            <a:bodyPr wrap="square" rtlCol="0">
              <a:spAutoFit/>
            </a:bodyPr>
            <a:lstStyle/>
            <a:p>
              <a:r>
                <a:rPr lang="en-US" sz="3600" dirty="0" smtClean="0"/>
                <a:t>Computer Technology</a:t>
              </a:r>
              <a:endParaRPr lang="en-US" sz="3600" dirty="0"/>
            </a:p>
          </p:txBody>
        </p:sp>
        <p:sp>
          <p:nvSpPr>
            <p:cNvPr id="7" name="File"/>
            <p:cNvSpPr>
              <a:spLocks noEditPoints="1" noChangeArrowheads="1"/>
            </p:cNvSpPr>
            <p:nvPr/>
          </p:nvSpPr>
          <p:spPr bwMode="auto">
            <a:xfrm>
              <a:off x="3358243" y="4083109"/>
              <a:ext cx="609600" cy="391105"/>
            </a:xfrm>
            <a:custGeom>
              <a:avLst/>
              <a:gdLst>
                <a:gd name="T0" fmla="*/ 10981 w 21600"/>
                <a:gd name="T1" fmla="*/ 3240 h 21600"/>
                <a:gd name="T2" fmla="*/ 0 w 21600"/>
                <a:gd name="T3" fmla="*/ 10800 h 21600"/>
                <a:gd name="T4" fmla="*/ 10800 w 21600"/>
                <a:gd name="T5" fmla="*/ 21600 h 21600"/>
                <a:gd name="T6" fmla="*/ 21600 w 21600"/>
                <a:gd name="T7" fmla="*/ 10800 h 21600"/>
                <a:gd name="T8" fmla="*/ 0 w 21600"/>
                <a:gd name="T9" fmla="*/ 21600 h 21600"/>
                <a:gd name="T10" fmla="*/ 21600 w 21600"/>
                <a:gd name="T11" fmla="*/ 21600 h 21600"/>
                <a:gd name="T12" fmla="*/ 1086 w 21600"/>
                <a:gd name="T13" fmla="*/ 4628 h 21600"/>
                <a:gd name="T14" fmla="*/ 20635 w 21600"/>
                <a:gd name="T15" fmla="*/ 20289 h 21600"/>
              </a:gdLst>
              <a:ahLst/>
              <a:cxnLst>
                <a:cxn ang="0">
                  <a:pos x="T0" y="T1"/>
                </a:cxn>
                <a:cxn ang="0">
                  <a:pos x="T2" y="T3"/>
                </a:cxn>
                <a:cxn ang="0">
                  <a:pos x="T4" y="T5"/>
                </a:cxn>
                <a:cxn ang="0">
                  <a:pos x="T6" y="T7"/>
                </a:cxn>
                <a:cxn ang="0">
                  <a:pos x="T8" y="T9"/>
                </a:cxn>
                <a:cxn ang="0">
                  <a:pos x="T10" y="T11"/>
                </a:cxn>
              </a:cxnLst>
              <a:rect l="T12" t="T13" r="T14" b="T15"/>
              <a:pathLst>
                <a:path w="21600" h="21600">
                  <a:moveTo>
                    <a:pt x="19790" y="3240"/>
                  </a:moveTo>
                  <a:cubicBezTo>
                    <a:pt x="10981" y="3240"/>
                    <a:pt x="9171" y="3240"/>
                    <a:pt x="9050" y="3086"/>
                  </a:cubicBezTo>
                  <a:cubicBezTo>
                    <a:pt x="9050" y="2931"/>
                    <a:pt x="8930" y="2777"/>
                    <a:pt x="8930" y="2469"/>
                  </a:cubicBezTo>
                  <a:cubicBezTo>
                    <a:pt x="8930" y="2160"/>
                    <a:pt x="8809" y="1851"/>
                    <a:pt x="8688" y="1389"/>
                  </a:cubicBezTo>
                  <a:cubicBezTo>
                    <a:pt x="8568" y="1080"/>
                    <a:pt x="8326" y="771"/>
                    <a:pt x="8085" y="463"/>
                  </a:cubicBezTo>
                  <a:cubicBezTo>
                    <a:pt x="7723" y="154"/>
                    <a:pt x="7361" y="0"/>
                    <a:pt x="7361" y="0"/>
                  </a:cubicBezTo>
                  <a:cubicBezTo>
                    <a:pt x="7361" y="0"/>
                    <a:pt x="2293" y="0"/>
                    <a:pt x="2051" y="154"/>
                  </a:cubicBezTo>
                  <a:cubicBezTo>
                    <a:pt x="1689" y="309"/>
                    <a:pt x="1448" y="463"/>
                    <a:pt x="1327" y="771"/>
                  </a:cubicBezTo>
                  <a:cubicBezTo>
                    <a:pt x="1207" y="1080"/>
                    <a:pt x="1086" y="1389"/>
                    <a:pt x="965" y="1697"/>
                  </a:cubicBezTo>
                  <a:cubicBezTo>
                    <a:pt x="845" y="2160"/>
                    <a:pt x="724" y="2314"/>
                    <a:pt x="724" y="2469"/>
                  </a:cubicBezTo>
                  <a:cubicBezTo>
                    <a:pt x="603" y="2623"/>
                    <a:pt x="603" y="2777"/>
                    <a:pt x="483" y="2931"/>
                  </a:cubicBezTo>
                  <a:cubicBezTo>
                    <a:pt x="483" y="3086"/>
                    <a:pt x="362" y="3240"/>
                    <a:pt x="241" y="3240"/>
                  </a:cubicBezTo>
                  <a:lnTo>
                    <a:pt x="0" y="3394"/>
                  </a:lnTo>
                  <a:lnTo>
                    <a:pt x="0" y="3703"/>
                  </a:lnTo>
                  <a:lnTo>
                    <a:pt x="0" y="10800"/>
                  </a:lnTo>
                  <a:lnTo>
                    <a:pt x="0" y="21600"/>
                  </a:lnTo>
                  <a:lnTo>
                    <a:pt x="10981" y="21600"/>
                  </a:lnTo>
                  <a:lnTo>
                    <a:pt x="21600" y="21600"/>
                  </a:lnTo>
                  <a:lnTo>
                    <a:pt x="21600" y="10800"/>
                  </a:lnTo>
                  <a:lnTo>
                    <a:pt x="21600" y="5246"/>
                  </a:lnTo>
                  <a:lnTo>
                    <a:pt x="21600" y="4783"/>
                  </a:lnTo>
                  <a:cubicBezTo>
                    <a:pt x="21479" y="4320"/>
                    <a:pt x="21359" y="4011"/>
                    <a:pt x="21117" y="3703"/>
                  </a:cubicBezTo>
                  <a:cubicBezTo>
                    <a:pt x="20876" y="3549"/>
                    <a:pt x="20514" y="3394"/>
                    <a:pt x="20152" y="3240"/>
                  </a:cubicBezTo>
                  <a:close/>
                </a:path>
              </a:pathLst>
            </a:custGeom>
            <a:solidFill>
              <a:srgbClr val="FFFFCC"/>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p>
          </p:txBody>
        </p:sp>
        <p:sp>
          <p:nvSpPr>
            <p:cNvPr id="8" name="TextBox 7"/>
            <p:cNvSpPr txBox="1"/>
            <p:nvPr/>
          </p:nvSpPr>
          <p:spPr>
            <a:xfrm>
              <a:off x="4114800" y="4138216"/>
              <a:ext cx="3124200" cy="382721"/>
            </a:xfrm>
            <a:prstGeom prst="rect">
              <a:avLst/>
            </a:prstGeom>
            <a:noFill/>
          </p:spPr>
          <p:txBody>
            <a:bodyPr wrap="square" rtlCol="0">
              <a:spAutoFit/>
            </a:bodyPr>
            <a:lstStyle/>
            <a:p>
              <a:r>
                <a:rPr lang="en-US" sz="3200" dirty="0" smtClean="0"/>
                <a:t>Word Processing</a:t>
              </a:r>
              <a:endParaRPr lang="en-US" sz="2800" dirty="0"/>
            </a:p>
          </p:txBody>
        </p:sp>
        <p:sp>
          <p:nvSpPr>
            <p:cNvPr id="9" name="File"/>
            <p:cNvSpPr>
              <a:spLocks noEditPoints="1" noChangeArrowheads="1"/>
            </p:cNvSpPr>
            <p:nvPr/>
          </p:nvSpPr>
          <p:spPr bwMode="auto">
            <a:xfrm>
              <a:off x="3358243" y="4626614"/>
              <a:ext cx="609600" cy="391105"/>
            </a:xfrm>
            <a:custGeom>
              <a:avLst/>
              <a:gdLst>
                <a:gd name="T0" fmla="*/ 10981 w 21600"/>
                <a:gd name="T1" fmla="*/ 3240 h 21600"/>
                <a:gd name="T2" fmla="*/ 0 w 21600"/>
                <a:gd name="T3" fmla="*/ 10800 h 21600"/>
                <a:gd name="T4" fmla="*/ 10800 w 21600"/>
                <a:gd name="T5" fmla="*/ 21600 h 21600"/>
                <a:gd name="T6" fmla="*/ 21600 w 21600"/>
                <a:gd name="T7" fmla="*/ 10800 h 21600"/>
                <a:gd name="T8" fmla="*/ 0 w 21600"/>
                <a:gd name="T9" fmla="*/ 21600 h 21600"/>
                <a:gd name="T10" fmla="*/ 21600 w 21600"/>
                <a:gd name="T11" fmla="*/ 21600 h 21600"/>
                <a:gd name="T12" fmla="*/ 1086 w 21600"/>
                <a:gd name="T13" fmla="*/ 4628 h 21600"/>
                <a:gd name="T14" fmla="*/ 20635 w 21600"/>
                <a:gd name="T15" fmla="*/ 20289 h 21600"/>
              </a:gdLst>
              <a:ahLst/>
              <a:cxnLst>
                <a:cxn ang="0">
                  <a:pos x="T0" y="T1"/>
                </a:cxn>
                <a:cxn ang="0">
                  <a:pos x="T2" y="T3"/>
                </a:cxn>
                <a:cxn ang="0">
                  <a:pos x="T4" y="T5"/>
                </a:cxn>
                <a:cxn ang="0">
                  <a:pos x="T6" y="T7"/>
                </a:cxn>
                <a:cxn ang="0">
                  <a:pos x="T8" y="T9"/>
                </a:cxn>
                <a:cxn ang="0">
                  <a:pos x="T10" y="T11"/>
                </a:cxn>
              </a:cxnLst>
              <a:rect l="T12" t="T13" r="T14" b="T15"/>
              <a:pathLst>
                <a:path w="21600" h="21600">
                  <a:moveTo>
                    <a:pt x="19790" y="3240"/>
                  </a:moveTo>
                  <a:cubicBezTo>
                    <a:pt x="10981" y="3240"/>
                    <a:pt x="9171" y="3240"/>
                    <a:pt x="9050" y="3086"/>
                  </a:cubicBezTo>
                  <a:cubicBezTo>
                    <a:pt x="9050" y="2931"/>
                    <a:pt x="8930" y="2777"/>
                    <a:pt x="8930" y="2469"/>
                  </a:cubicBezTo>
                  <a:cubicBezTo>
                    <a:pt x="8930" y="2160"/>
                    <a:pt x="8809" y="1851"/>
                    <a:pt x="8688" y="1389"/>
                  </a:cubicBezTo>
                  <a:cubicBezTo>
                    <a:pt x="8568" y="1080"/>
                    <a:pt x="8326" y="771"/>
                    <a:pt x="8085" y="463"/>
                  </a:cubicBezTo>
                  <a:cubicBezTo>
                    <a:pt x="7723" y="154"/>
                    <a:pt x="7361" y="0"/>
                    <a:pt x="7361" y="0"/>
                  </a:cubicBezTo>
                  <a:cubicBezTo>
                    <a:pt x="7361" y="0"/>
                    <a:pt x="2293" y="0"/>
                    <a:pt x="2051" y="154"/>
                  </a:cubicBezTo>
                  <a:cubicBezTo>
                    <a:pt x="1689" y="309"/>
                    <a:pt x="1448" y="463"/>
                    <a:pt x="1327" y="771"/>
                  </a:cubicBezTo>
                  <a:cubicBezTo>
                    <a:pt x="1207" y="1080"/>
                    <a:pt x="1086" y="1389"/>
                    <a:pt x="965" y="1697"/>
                  </a:cubicBezTo>
                  <a:cubicBezTo>
                    <a:pt x="845" y="2160"/>
                    <a:pt x="724" y="2314"/>
                    <a:pt x="724" y="2469"/>
                  </a:cubicBezTo>
                  <a:cubicBezTo>
                    <a:pt x="603" y="2623"/>
                    <a:pt x="603" y="2777"/>
                    <a:pt x="483" y="2931"/>
                  </a:cubicBezTo>
                  <a:cubicBezTo>
                    <a:pt x="483" y="3086"/>
                    <a:pt x="362" y="3240"/>
                    <a:pt x="241" y="3240"/>
                  </a:cubicBezTo>
                  <a:lnTo>
                    <a:pt x="0" y="3394"/>
                  </a:lnTo>
                  <a:lnTo>
                    <a:pt x="0" y="3703"/>
                  </a:lnTo>
                  <a:lnTo>
                    <a:pt x="0" y="10800"/>
                  </a:lnTo>
                  <a:lnTo>
                    <a:pt x="0" y="21600"/>
                  </a:lnTo>
                  <a:lnTo>
                    <a:pt x="10981" y="21600"/>
                  </a:lnTo>
                  <a:lnTo>
                    <a:pt x="21600" y="21600"/>
                  </a:lnTo>
                  <a:lnTo>
                    <a:pt x="21600" y="10800"/>
                  </a:lnTo>
                  <a:lnTo>
                    <a:pt x="21600" y="5246"/>
                  </a:lnTo>
                  <a:lnTo>
                    <a:pt x="21600" y="4783"/>
                  </a:lnTo>
                  <a:cubicBezTo>
                    <a:pt x="21479" y="4320"/>
                    <a:pt x="21359" y="4011"/>
                    <a:pt x="21117" y="3703"/>
                  </a:cubicBezTo>
                  <a:cubicBezTo>
                    <a:pt x="20876" y="3549"/>
                    <a:pt x="20514" y="3394"/>
                    <a:pt x="20152" y="3240"/>
                  </a:cubicBezTo>
                  <a:close/>
                </a:path>
              </a:pathLst>
            </a:custGeom>
            <a:solidFill>
              <a:srgbClr val="FFFFCC"/>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p>
          </p:txBody>
        </p:sp>
        <p:sp>
          <p:nvSpPr>
            <p:cNvPr id="10" name="TextBox 9"/>
            <p:cNvSpPr txBox="1"/>
            <p:nvPr/>
          </p:nvSpPr>
          <p:spPr>
            <a:xfrm>
              <a:off x="4114800" y="4681721"/>
              <a:ext cx="3124200" cy="382721"/>
            </a:xfrm>
            <a:prstGeom prst="rect">
              <a:avLst/>
            </a:prstGeom>
            <a:noFill/>
          </p:spPr>
          <p:txBody>
            <a:bodyPr wrap="square" rtlCol="0">
              <a:spAutoFit/>
            </a:bodyPr>
            <a:lstStyle/>
            <a:p>
              <a:r>
                <a:rPr lang="en-US" sz="3200" dirty="0" smtClean="0"/>
                <a:t>Spreadsheets</a:t>
              </a:r>
              <a:endParaRPr lang="en-US" dirty="0"/>
            </a:p>
          </p:txBody>
        </p:sp>
        <p:sp>
          <p:nvSpPr>
            <p:cNvPr id="11" name="File"/>
            <p:cNvSpPr>
              <a:spLocks noEditPoints="1" noChangeArrowheads="1"/>
            </p:cNvSpPr>
            <p:nvPr/>
          </p:nvSpPr>
          <p:spPr bwMode="auto">
            <a:xfrm>
              <a:off x="3358243" y="5181600"/>
              <a:ext cx="609600" cy="391105"/>
            </a:xfrm>
            <a:custGeom>
              <a:avLst/>
              <a:gdLst>
                <a:gd name="T0" fmla="*/ 10981 w 21600"/>
                <a:gd name="T1" fmla="*/ 3240 h 21600"/>
                <a:gd name="T2" fmla="*/ 0 w 21600"/>
                <a:gd name="T3" fmla="*/ 10800 h 21600"/>
                <a:gd name="T4" fmla="*/ 10800 w 21600"/>
                <a:gd name="T5" fmla="*/ 21600 h 21600"/>
                <a:gd name="T6" fmla="*/ 21600 w 21600"/>
                <a:gd name="T7" fmla="*/ 10800 h 21600"/>
                <a:gd name="T8" fmla="*/ 0 w 21600"/>
                <a:gd name="T9" fmla="*/ 21600 h 21600"/>
                <a:gd name="T10" fmla="*/ 21600 w 21600"/>
                <a:gd name="T11" fmla="*/ 21600 h 21600"/>
                <a:gd name="T12" fmla="*/ 1086 w 21600"/>
                <a:gd name="T13" fmla="*/ 4628 h 21600"/>
                <a:gd name="T14" fmla="*/ 20635 w 21600"/>
                <a:gd name="T15" fmla="*/ 20289 h 21600"/>
              </a:gdLst>
              <a:ahLst/>
              <a:cxnLst>
                <a:cxn ang="0">
                  <a:pos x="T0" y="T1"/>
                </a:cxn>
                <a:cxn ang="0">
                  <a:pos x="T2" y="T3"/>
                </a:cxn>
                <a:cxn ang="0">
                  <a:pos x="T4" y="T5"/>
                </a:cxn>
                <a:cxn ang="0">
                  <a:pos x="T6" y="T7"/>
                </a:cxn>
                <a:cxn ang="0">
                  <a:pos x="T8" y="T9"/>
                </a:cxn>
                <a:cxn ang="0">
                  <a:pos x="T10" y="T11"/>
                </a:cxn>
              </a:cxnLst>
              <a:rect l="T12" t="T13" r="T14" b="T15"/>
              <a:pathLst>
                <a:path w="21600" h="21600">
                  <a:moveTo>
                    <a:pt x="19790" y="3240"/>
                  </a:moveTo>
                  <a:cubicBezTo>
                    <a:pt x="10981" y="3240"/>
                    <a:pt x="9171" y="3240"/>
                    <a:pt x="9050" y="3086"/>
                  </a:cubicBezTo>
                  <a:cubicBezTo>
                    <a:pt x="9050" y="2931"/>
                    <a:pt x="8930" y="2777"/>
                    <a:pt x="8930" y="2469"/>
                  </a:cubicBezTo>
                  <a:cubicBezTo>
                    <a:pt x="8930" y="2160"/>
                    <a:pt x="8809" y="1851"/>
                    <a:pt x="8688" y="1389"/>
                  </a:cubicBezTo>
                  <a:cubicBezTo>
                    <a:pt x="8568" y="1080"/>
                    <a:pt x="8326" y="771"/>
                    <a:pt x="8085" y="463"/>
                  </a:cubicBezTo>
                  <a:cubicBezTo>
                    <a:pt x="7723" y="154"/>
                    <a:pt x="7361" y="0"/>
                    <a:pt x="7361" y="0"/>
                  </a:cubicBezTo>
                  <a:cubicBezTo>
                    <a:pt x="7361" y="0"/>
                    <a:pt x="2293" y="0"/>
                    <a:pt x="2051" y="154"/>
                  </a:cubicBezTo>
                  <a:cubicBezTo>
                    <a:pt x="1689" y="309"/>
                    <a:pt x="1448" y="463"/>
                    <a:pt x="1327" y="771"/>
                  </a:cubicBezTo>
                  <a:cubicBezTo>
                    <a:pt x="1207" y="1080"/>
                    <a:pt x="1086" y="1389"/>
                    <a:pt x="965" y="1697"/>
                  </a:cubicBezTo>
                  <a:cubicBezTo>
                    <a:pt x="845" y="2160"/>
                    <a:pt x="724" y="2314"/>
                    <a:pt x="724" y="2469"/>
                  </a:cubicBezTo>
                  <a:cubicBezTo>
                    <a:pt x="603" y="2623"/>
                    <a:pt x="603" y="2777"/>
                    <a:pt x="483" y="2931"/>
                  </a:cubicBezTo>
                  <a:cubicBezTo>
                    <a:pt x="483" y="3086"/>
                    <a:pt x="362" y="3240"/>
                    <a:pt x="241" y="3240"/>
                  </a:cubicBezTo>
                  <a:lnTo>
                    <a:pt x="0" y="3394"/>
                  </a:lnTo>
                  <a:lnTo>
                    <a:pt x="0" y="3703"/>
                  </a:lnTo>
                  <a:lnTo>
                    <a:pt x="0" y="10800"/>
                  </a:lnTo>
                  <a:lnTo>
                    <a:pt x="0" y="21600"/>
                  </a:lnTo>
                  <a:lnTo>
                    <a:pt x="10981" y="21600"/>
                  </a:lnTo>
                  <a:lnTo>
                    <a:pt x="21600" y="21600"/>
                  </a:lnTo>
                  <a:lnTo>
                    <a:pt x="21600" y="10800"/>
                  </a:lnTo>
                  <a:lnTo>
                    <a:pt x="21600" y="5246"/>
                  </a:lnTo>
                  <a:lnTo>
                    <a:pt x="21600" y="4783"/>
                  </a:lnTo>
                  <a:cubicBezTo>
                    <a:pt x="21479" y="4320"/>
                    <a:pt x="21359" y="4011"/>
                    <a:pt x="21117" y="3703"/>
                  </a:cubicBezTo>
                  <a:cubicBezTo>
                    <a:pt x="20876" y="3549"/>
                    <a:pt x="20514" y="3394"/>
                    <a:pt x="20152" y="3240"/>
                  </a:cubicBezTo>
                  <a:close/>
                </a:path>
              </a:pathLst>
            </a:custGeom>
            <a:solidFill>
              <a:srgbClr val="FFFFCC"/>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p>
          </p:txBody>
        </p:sp>
        <p:sp>
          <p:nvSpPr>
            <p:cNvPr id="12" name="TextBox 11"/>
            <p:cNvSpPr txBox="1"/>
            <p:nvPr/>
          </p:nvSpPr>
          <p:spPr>
            <a:xfrm>
              <a:off x="4114800" y="5236707"/>
              <a:ext cx="3124200" cy="382721"/>
            </a:xfrm>
            <a:prstGeom prst="rect">
              <a:avLst/>
            </a:prstGeom>
            <a:noFill/>
          </p:spPr>
          <p:txBody>
            <a:bodyPr wrap="square" rtlCol="0">
              <a:spAutoFit/>
            </a:bodyPr>
            <a:lstStyle/>
            <a:p>
              <a:r>
                <a:rPr lang="en-US" sz="3200" dirty="0" smtClean="0"/>
                <a:t>Presentations</a:t>
              </a:r>
              <a:endParaRPr lang="en-US" sz="3200" dirty="0"/>
            </a:p>
          </p:txBody>
        </p:sp>
        <p:sp>
          <p:nvSpPr>
            <p:cNvPr id="13" name="File"/>
            <p:cNvSpPr>
              <a:spLocks noEditPoints="1" noChangeArrowheads="1"/>
            </p:cNvSpPr>
            <p:nvPr/>
          </p:nvSpPr>
          <p:spPr bwMode="auto">
            <a:xfrm>
              <a:off x="3341914" y="5791199"/>
              <a:ext cx="609600" cy="391105"/>
            </a:xfrm>
            <a:custGeom>
              <a:avLst/>
              <a:gdLst>
                <a:gd name="T0" fmla="*/ 10981 w 21600"/>
                <a:gd name="T1" fmla="*/ 3240 h 21600"/>
                <a:gd name="T2" fmla="*/ 0 w 21600"/>
                <a:gd name="T3" fmla="*/ 10800 h 21600"/>
                <a:gd name="T4" fmla="*/ 10800 w 21600"/>
                <a:gd name="T5" fmla="*/ 21600 h 21600"/>
                <a:gd name="T6" fmla="*/ 21600 w 21600"/>
                <a:gd name="T7" fmla="*/ 10800 h 21600"/>
                <a:gd name="T8" fmla="*/ 0 w 21600"/>
                <a:gd name="T9" fmla="*/ 21600 h 21600"/>
                <a:gd name="T10" fmla="*/ 21600 w 21600"/>
                <a:gd name="T11" fmla="*/ 21600 h 21600"/>
                <a:gd name="T12" fmla="*/ 1086 w 21600"/>
                <a:gd name="T13" fmla="*/ 4628 h 21600"/>
                <a:gd name="T14" fmla="*/ 20635 w 21600"/>
                <a:gd name="T15" fmla="*/ 20289 h 21600"/>
              </a:gdLst>
              <a:ahLst/>
              <a:cxnLst>
                <a:cxn ang="0">
                  <a:pos x="T0" y="T1"/>
                </a:cxn>
                <a:cxn ang="0">
                  <a:pos x="T2" y="T3"/>
                </a:cxn>
                <a:cxn ang="0">
                  <a:pos x="T4" y="T5"/>
                </a:cxn>
                <a:cxn ang="0">
                  <a:pos x="T6" y="T7"/>
                </a:cxn>
                <a:cxn ang="0">
                  <a:pos x="T8" y="T9"/>
                </a:cxn>
                <a:cxn ang="0">
                  <a:pos x="T10" y="T11"/>
                </a:cxn>
              </a:cxnLst>
              <a:rect l="T12" t="T13" r="T14" b="T15"/>
              <a:pathLst>
                <a:path w="21600" h="21600">
                  <a:moveTo>
                    <a:pt x="19790" y="3240"/>
                  </a:moveTo>
                  <a:cubicBezTo>
                    <a:pt x="10981" y="3240"/>
                    <a:pt x="9171" y="3240"/>
                    <a:pt x="9050" y="3086"/>
                  </a:cubicBezTo>
                  <a:cubicBezTo>
                    <a:pt x="9050" y="2931"/>
                    <a:pt x="8930" y="2777"/>
                    <a:pt x="8930" y="2469"/>
                  </a:cubicBezTo>
                  <a:cubicBezTo>
                    <a:pt x="8930" y="2160"/>
                    <a:pt x="8809" y="1851"/>
                    <a:pt x="8688" y="1389"/>
                  </a:cubicBezTo>
                  <a:cubicBezTo>
                    <a:pt x="8568" y="1080"/>
                    <a:pt x="8326" y="771"/>
                    <a:pt x="8085" y="463"/>
                  </a:cubicBezTo>
                  <a:cubicBezTo>
                    <a:pt x="7723" y="154"/>
                    <a:pt x="7361" y="0"/>
                    <a:pt x="7361" y="0"/>
                  </a:cubicBezTo>
                  <a:cubicBezTo>
                    <a:pt x="7361" y="0"/>
                    <a:pt x="2293" y="0"/>
                    <a:pt x="2051" y="154"/>
                  </a:cubicBezTo>
                  <a:cubicBezTo>
                    <a:pt x="1689" y="309"/>
                    <a:pt x="1448" y="463"/>
                    <a:pt x="1327" y="771"/>
                  </a:cubicBezTo>
                  <a:cubicBezTo>
                    <a:pt x="1207" y="1080"/>
                    <a:pt x="1086" y="1389"/>
                    <a:pt x="965" y="1697"/>
                  </a:cubicBezTo>
                  <a:cubicBezTo>
                    <a:pt x="845" y="2160"/>
                    <a:pt x="724" y="2314"/>
                    <a:pt x="724" y="2469"/>
                  </a:cubicBezTo>
                  <a:cubicBezTo>
                    <a:pt x="603" y="2623"/>
                    <a:pt x="603" y="2777"/>
                    <a:pt x="483" y="2931"/>
                  </a:cubicBezTo>
                  <a:cubicBezTo>
                    <a:pt x="483" y="3086"/>
                    <a:pt x="362" y="3240"/>
                    <a:pt x="241" y="3240"/>
                  </a:cubicBezTo>
                  <a:lnTo>
                    <a:pt x="0" y="3394"/>
                  </a:lnTo>
                  <a:lnTo>
                    <a:pt x="0" y="3703"/>
                  </a:lnTo>
                  <a:lnTo>
                    <a:pt x="0" y="10800"/>
                  </a:lnTo>
                  <a:lnTo>
                    <a:pt x="0" y="21600"/>
                  </a:lnTo>
                  <a:lnTo>
                    <a:pt x="10981" y="21600"/>
                  </a:lnTo>
                  <a:lnTo>
                    <a:pt x="21600" y="21600"/>
                  </a:lnTo>
                  <a:lnTo>
                    <a:pt x="21600" y="10800"/>
                  </a:lnTo>
                  <a:lnTo>
                    <a:pt x="21600" y="5246"/>
                  </a:lnTo>
                  <a:lnTo>
                    <a:pt x="21600" y="4783"/>
                  </a:lnTo>
                  <a:cubicBezTo>
                    <a:pt x="21479" y="4320"/>
                    <a:pt x="21359" y="4011"/>
                    <a:pt x="21117" y="3703"/>
                  </a:cubicBezTo>
                  <a:cubicBezTo>
                    <a:pt x="20876" y="3549"/>
                    <a:pt x="20514" y="3394"/>
                    <a:pt x="20152" y="3240"/>
                  </a:cubicBezTo>
                  <a:close/>
                </a:path>
              </a:pathLst>
            </a:custGeom>
            <a:solidFill>
              <a:srgbClr val="FFFFCC"/>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p>
          </p:txBody>
        </p:sp>
        <p:sp>
          <p:nvSpPr>
            <p:cNvPr id="14" name="TextBox 13"/>
            <p:cNvSpPr txBox="1"/>
            <p:nvPr/>
          </p:nvSpPr>
          <p:spPr>
            <a:xfrm>
              <a:off x="4152900" y="5846307"/>
              <a:ext cx="3124200" cy="382721"/>
            </a:xfrm>
            <a:prstGeom prst="rect">
              <a:avLst/>
            </a:prstGeom>
            <a:noFill/>
          </p:spPr>
          <p:txBody>
            <a:bodyPr wrap="square" rtlCol="0">
              <a:spAutoFit/>
            </a:bodyPr>
            <a:lstStyle/>
            <a:p>
              <a:r>
                <a:rPr lang="en-US" sz="3200" dirty="0" smtClean="0"/>
                <a:t>Other</a:t>
              </a:r>
              <a:endParaRPr lang="en-US" sz="3200" dirty="0"/>
            </a:p>
          </p:txBody>
        </p:sp>
      </p:grpSp>
      <p:sp>
        <p:nvSpPr>
          <p:cNvPr id="3" name="Oval 2"/>
          <p:cNvSpPr/>
          <p:nvPr/>
        </p:nvSpPr>
        <p:spPr>
          <a:xfrm>
            <a:off x="1066800" y="609600"/>
            <a:ext cx="6934200" cy="13716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988745" y="1696862"/>
            <a:ext cx="6934200" cy="4170538"/>
          </a:xfrm>
          <a:prstGeom prst="ellipse">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953000" y="704618"/>
            <a:ext cx="2590800" cy="584775"/>
          </a:xfrm>
          <a:prstGeom prst="rect">
            <a:avLst/>
          </a:prstGeom>
          <a:noFill/>
        </p:spPr>
        <p:txBody>
          <a:bodyPr wrap="square" rtlCol="0">
            <a:spAutoFit/>
          </a:bodyPr>
          <a:lstStyle/>
          <a:p>
            <a:r>
              <a:rPr lang="en-US" sz="3200" b="1" dirty="0" smtClean="0">
                <a:solidFill>
                  <a:srgbClr val="FF0000"/>
                </a:solidFill>
              </a:rPr>
              <a:t>Folder</a:t>
            </a:r>
            <a:endParaRPr lang="en-US" sz="3200" b="1" dirty="0">
              <a:solidFill>
                <a:srgbClr val="FF0000"/>
              </a:solidFill>
            </a:endParaRPr>
          </a:p>
        </p:txBody>
      </p:sp>
      <p:sp>
        <p:nvSpPr>
          <p:cNvPr id="19" name="TextBox 18"/>
          <p:cNvSpPr txBox="1"/>
          <p:nvPr/>
        </p:nvSpPr>
        <p:spPr>
          <a:xfrm>
            <a:off x="4800600" y="4110147"/>
            <a:ext cx="2590800" cy="584775"/>
          </a:xfrm>
          <a:prstGeom prst="rect">
            <a:avLst/>
          </a:prstGeom>
          <a:noFill/>
        </p:spPr>
        <p:txBody>
          <a:bodyPr wrap="square" rtlCol="0">
            <a:spAutoFit/>
          </a:bodyPr>
          <a:lstStyle/>
          <a:p>
            <a:r>
              <a:rPr lang="en-US" sz="3200" b="1" dirty="0" smtClean="0">
                <a:solidFill>
                  <a:srgbClr val="00B050"/>
                </a:solidFill>
              </a:rPr>
              <a:t>Sub Folders</a:t>
            </a:r>
            <a:endParaRPr lang="en-US" sz="3200" b="1" dirty="0">
              <a:solidFill>
                <a:srgbClr val="00B050"/>
              </a:solidFill>
            </a:endParaRPr>
          </a:p>
        </p:txBody>
      </p:sp>
    </p:spTree>
    <p:extLst>
      <p:ext uri="{BB962C8B-B14F-4D97-AF65-F5344CB8AC3E}">
        <p14:creationId xmlns:p14="http://schemas.microsoft.com/office/powerpoint/2010/main" val="2779324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barn(inVertical)">
                                      <p:cBhvr>
                                        <p:cTn id="11" dur="500"/>
                                        <p:tgtEl>
                                          <p:spTgt spid="18"/>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barn(inVertical)">
                                      <p:cBhvr>
                                        <p:cTn id="2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animBg="1"/>
      <p:bldP spid="18" grpId="0"/>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delete File/Folder</a:t>
            </a:r>
            <a:endParaRPr lang="en-US" dirty="0"/>
          </a:p>
        </p:txBody>
      </p:sp>
      <p:sp>
        <p:nvSpPr>
          <p:cNvPr id="3" name="Content Placeholder 2"/>
          <p:cNvSpPr>
            <a:spLocks noGrp="1"/>
          </p:cNvSpPr>
          <p:nvPr>
            <p:ph sz="quarter" idx="13"/>
          </p:nvPr>
        </p:nvSpPr>
        <p:spPr>
          <a:xfrm>
            <a:off x="1298448" y="2121407"/>
            <a:ext cx="2892552" cy="3602736"/>
          </a:xfrm>
        </p:spPr>
        <p:txBody>
          <a:bodyPr/>
          <a:lstStyle/>
          <a:p>
            <a:pPr marL="457200" indent="-457200">
              <a:buFont typeface="+mj-lt"/>
              <a:buAutoNum type="arabicPeriod"/>
            </a:pPr>
            <a:r>
              <a:rPr lang="en-US" dirty="0" smtClean="0"/>
              <a:t>Right click while file is selected</a:t>
            </a:r>
          </a:p>
          <a:p>
            <a:pPr marL="457200" indent="-457200">
              <a:buFont typeface="+mj-lt"/>
              <a:buAutoNum type="arabicPeriod"/>
            </a:pPr>
            <a:r>
              <a:rPr lang="en-US" dirty="0" smtClean="0"/>
              <a:t>Delete</a:t>
            </a:r>
            <a:endParaRPr lang="en-US" dirty="0"/>
          </a:p>
        </p:txBody>
      </p:sp>
      <p:sp>
        <p:nvSpPr>
          <p:cNvPr id="4" name="Content Placeholder 3"/>
          <p:cNvSpPr>
            <a:spLocks noGrp="1"/>
          </p:cNvSpPr>
          <p:nvPr>
            <p:ph sz="quarter" idx="14"/>
          </p:nvPr>
        </p:nvSpPr>
        <p:spPr>
          <a:xfrm>
            <a:off x="4953000" y="2119313"/>
            <a:ext cx="2910840" cy="3605212"/>
          </a:xfrm>
        </p:spPr>
        <p:txBody>
          <a:bodyPr/>
          <a:lstStyle/>
          <a:p>
            <a:pPr marL="457200" indent="-457200">
              <a:buFont typeface="+mj-lt"/>
              <a:buAutoNum type="arabicPeriod"/>
            </a:pPr>
            <a:r>
              <a:rPr lang="en-US" dirty="0" smtClean="0"/>
              <a:t>Select File</a:t>
            </a:r>
          </a:p>
          <a:p>
            <a:pPr marL="457200" indent="-457200">
              <a:buFont typeface="+mj-lt"/>
              <a:buAutoNum type="arabicPeriod"/>
            </a:pPr>
            <a:r>
              <a:rPr lang="en-US" dirty="0" smtClean="0"/>
              <a:t>Click delete button on keyboard</a:t>
            </a:r>
            <a:endParaRPr lang="en-US" dirty="0"/>
          </a:p>
        </p:txBody>
      </p:sp>
      <p:sp>
        <p:nvSpPr>
          <p:cNvPr id="5" name="TextBox 4"/>
          <p:cNvSpPr txBox="1"/>
          <p:nvPr/>
        </p:nvSpPr>
        <p:spPr>
          <a:xfrm>
            <a:off x="3990109" y="2819400"/>
            <a:ext cx="990600" cy="584775"/>
          </a:xfrm>
          <a:prstGeom prst="rect">
            <a:avLst/>
          </a:prstGeom>
          <a:noFill/>
        </p:spPr>
        <p:txBody>
          <a:bodyPr wrap="square" rtlCol="0">
            <a:spAutoFit/>
          </a:bodyPr>
          <a:lstStyle/>
          <a:p>
            <a:pPr algn="ctr"/>
            <a:r>
              <a:rPr lang="en-US" sz="3200" b="1" dirty="0" smtClean="0">
                <a:solidFill>
                  <a:srgbClr val="FF0000"/>
                </a:solidFill>
              </a:rPr>
              <a:t>OR</a:t>
            </a:r>
            <a:endParaRPr lang="en-US" sz="3200" b="1" dirty="0">
              <a:solidFill>
                <a:srgbClr val="FF0000"/>
              </a:solidFill>
            </a:endParaRPr>
          </a:p>
        </p:txBody>
      </p:sp>
      <p:sp>
        <p:nvSpPr>
          <p:cNvPr id="6" name="TextBox 5"/>
          <p:cNvSpPr txBox="1"/>
          <p:nvPr/>
        </p:nvSpPr>
        <p:spPr>
          <a:xfrm>
            <a:off x="3429000" y="4419600"/>
            <a:ext cx="2438400" cy="1200329"/>
          </a:xfrm>
          <a:prstGeom prst="rect">
            <a:avLst/>
          </a:prstGeom>
          <a:noFill/>
        </p:spPr>
        <p:txBody>
          <a:bodyPr wrap="square" rtlCol="0">
            <a:spAutoFit/>
          </a:bodyPr>
          <a:lstStyle/>
          <a:p>
            <a:pPr marL="342900" indent="-342900">
              <a:buFont typeface="+mj-lt"/>
              <a:buAutoNum type="arabicPeriod"/>
            </a:pPr>
            <a:r>
              <a:rPr lang="en-US" sz="2400" dirty="0" smtClean="0"/>
              <a:t>Select File</a:t>
            </a:r>
          </a:p>
          <a:p>
            <a:pPr marL="342900" indent="-342900">
              <a:buFont typeface="+mj-lt"/>
              <a:buAutoNum type="arabicPeriod"/>
            </a:pPr>
            <a:r>
              <a:rPr lang="en-US" sz="2400" dirty="0" smtClean="0"/>
              <a:t>Click Organize</a:t>
            </a:r>
          </a:p>
          <a:p>
            <a:pPr marL="342900" indent="-342900">
              <a:buFont typeface="+mj-lt"/>
              <a:buAutoNum type="arabicPeriod"/>
            </a:pPr>
            <a:r>
              <a:rPr lang="en-US" sz="2400" dirty="0" smtClean="0"/>
              <a:t>Click Delete</a:t>
            </a:r>
            <a:endParaRPr lang="en-US" sz="2400" dirty="0"/>
          </a:p>
        </p:txBody>
      </p:sp>
    </p:spTree>
    <p:extLst>
      <p:ext uri="{BB962C8B-B14F-4D97-AF65-F5344CB8AC3E}">
        <p14:creationId xmlns:p14="http://schemas.microsoft.com/office/powerpoint/2010/main" val="33679418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rename file/folder</a:t>
            </a:r>
            <a:endParaRPr lang="en-US" dirty="0"/>
          </a:p>
        </p:txBody>
      </p:sp>
      <p:sp>
        <p:nvSpPr>
          <p:cNvPr id="3" name="Content Placeholder 2"/>
          <p:cNvSpPr>
            <a:spLocks noGrp="1"/>
          </p:cNvSpPr>
          <p:nvPr>
            <p:ph sz="quarter" idx="13"/>
          </p:nvPr>
        </p:nvSpPr>
        <p:spPr>
          <a:xfrm>
            <a:off x="1298448" y="2121407"/>
            <a:ext cx="2892552" cy="2069593"/>
          </a:xfrm>
        </p:spPr>
        <p:txBody>
          <a:bodyPr/>
          <a:lstStyle/>
          <a:p>
            <a:pPr marL="457200" indent="-457200">
              <a:buFont typeface="+mj-lt"/>
              <a:buAutoNum type="arabicPeriod"/>
            </a:pPr>
            <a:r>
              <a:rPr lang="en-US" dirty="0" smtClean="0"/>
              <a:t>Right click file/folder</a:t>
            </a:r>
          </a:p>
          <a:p>
            <a:pPr marL="457200" indent="-457200">
              <a:buFont typeface="+mj-lt"/>
              <a:buAutoNum type="arabicPeriod"/>
            </a:pPr>
            <a:r>
              <a:rPr lang="en-US" dirty="0" smtClean="0"/>
              <a:t>Select Rename</a:t>
            </a:r>
            <a:endParaRPr lang="en-US" dirty="0"/>
          </a:p>
        </p:txBody>
      </p:sp>
      <p:sp>
        <p:nvSpPr>
          <p:cNvPr id="4" name="Content Placeholder 3"/>
          <p:cNvSpPr>
            <a:spLocks noGrp="1"/>
          </p:cNvSpPr>
          <p:nvPr>
            <p:ph sz="quarter" idx="14"/>
          </p:nvPr>
        </p:nvSpPr>
        <p:spPr>
          <a:xfrm>
            <a:off x="4953000" y="2119313"/>
            <a:ext cx="2910840" cy="1690687"/>
          </a:xfrm>
        </p:spPr>
        <p:txBody>
          <a:bodyPr/>
          <a:lstStyle/>
          <a:p>
            <a:pPr marL="457200" indent="-457200">
              <a:buFont typeface="+mj-lt"/>
              <a:buAutoNum type="arabicPeriod"/>
            </a:pPr>
            <a:r>
              <a:rPr lang="en-US" dirty="0" smtClean="0"/>
              <a:t>Select File</a:t>
            </a:r>
          </a:p>
          <a:p>
            <a:pPr marL="457200" indent="-457200">
              <a:buFont typeface="+mj-lt"/>
              <a:buAutoNum type="arabicPeriod"/>
            </a:pPr>
            <a:r>
              <a:rPr lang="en-US" dirty="0" smtClean="0"/>
              <a:t>Click again on file;</a:t>
            </a:r>
            <a:endParaRPr lang="en-US" dirty="0"/>
          </a:p>
        </p:txBody>
      </p:sp>
      <p:sp>
        <p:nvSpPr>
          <p:cNvPr id="5" name="TextBox 4"/>
          <p:cNvSpPr txBox="1"/>
          <p:nvPr/>
        </p:nvSpPr>
        <p:spPr>
          <a:xfrm>
            <a:off x="3990109" y="2819400"/>
            <a:ext cx="990600" cy="584775"/>
          </a:xfrm>
          <a:prstGeom prst="rect">
            <a:avLst/>
          </a:prstGeom>
          <a:noFill/>
        </p:spPr>
        <p:txBody>
          <a:bodyPr wrap="square" rtlCol="0">
            <a:spAutoFit/>
          </a:bodyPr>
          <a:lstStyle/>
          <a:p>
            <a:pPr algn="ctr"/>
            <a:r>
              <a:rPr lang="en-US" sz="3200" b="1" dirty="0" smtClean="0">
                <a:solidFill>
                  <a:srgbClr val="FF0000"/>
                </a:solidFill>
              </a:rPr>
              <a:t>OR</a:t>
            </a:r>
            <a:endParaRPr lang="en-US" sz="3200" b="1" dirty="0">
              <a:solidFill>
                <a:srgbClr val="FF0000"/>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4450" y="4267200"/>
            <a:ext cx="3314700" cy="1571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5181600" y="4267200"/>
            <a:ext cx="2971800" cy="1200329"/>
          </a:xfrm>
          <a:prstGeom prst="rect">
            <a:avLst/>
          </a:prstGeom>
          <a:noFill/>
        </p:spPr>
        <p:txBody>
          <a:bodyPr wrap="square" rtlCol="0">
            <a:spAutoFit/>
          </a:bodyPr>
          <a:lstStyle/>
          <a:p>
            <a:pPr marL="342900" indent="-342900">
              <a:buFont typeface="+mj-lt"/>
              <a:buAutoNum type="arabicPeriod"/>
            </a:pPr>
            <a:r>
              <a:rPr lang="en-US" sz="2400" dirty="0" smtClean="0"/>
              <a:t>Select File</a:t>
            </a:r>
          </a:p>
          <a:p>
            <a:pPr marL="342900" indent="-342900">
              <a:buFont typeface="+mj-lt"/>
              <a:buAutoNum type="arabicPeriod"/>
            </a:pPr>
            <a:r>
              <a:rPr lang="en-US" sz="2400" dirty="0" smtClean="0"/>
              <a:t>Click Organize</a:t>
            </a:r>
          </a:p>
          <a:p>
            <a:pPr marL="342900" indent="-342900">
              <a:buFont typeface="+mj-lt"/>
              <a:buAutoNum type="arabicPeriod"/>
            </a:pPr>
            <a:r>
              <a:rPr lang="en-US" sz="2400" dirty="0" smtClean="0"/>
              <a:t>Click Rename</a:t>
            </a:r>
            <a:endParaRPr lang="en-US" sz="2400" dirty="0"/>
          </a:p>
        </p:txBody>
      </p:sp>
    </p:spTree>
    <p:extLst>
      <p:ext uri="{BB962C8B-B14F-4D97-AF65-F5344CB8AC3E}">
        <p14:creationId xmlns:p14="http://schemas.microsoft.com/office/powerpoint/2010/main" val="10758349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File Extensions</a:t>
            </a:r>
            <a:endParaRPr lang="en-US" dirty="0"/>
          </a:p>
        </p:txBody>
      </p:sp>
      <p:sp>
        <p:nvSpPr>
          <p:cNvPr id="5" name="Content Placeholder 4"/>
          <p:cNvSpPr>
            <a:spLocks noGrp="1"/>
          </p:cNvSpPr>
          <p:nvPr>
            <p:ph idx="1"/>
          </p:nvPr>
        </p:nvSpPr>
        <p:spPr>
          <a:xfrm>
            <a:off x="1447800" y="1905000"/>
            <a:ext cx="6196405" cy="4281543"/>
          </a:xfrm>
        </p:spPr>
        <p:txBody>
          <a:bodyPr/>
          <a:lstStyle/>
          <a:p>
            <a:r>
              <a:rPr lang="en-US" dirty="0" smtClean="0"/>
              <a:t>the </a:t>
            </a:r>
            <a:r>
              <a:rPr lang="en-US" dirty="0"/>
              <a:t>last three or four characters after the period that make up an entire file name. The file extension helps the operating system determine which program on your computer the file is associated </a:t>
            </a:r>
            <a:r>
              <a:rPr lang="en-US" dirty="0" smtClean="0"/>
              <a:t>with.</a:t>
            </a:r>
          </a:p>
          <a:p>
            <a:r>
              <a:rPr lang="en-US" dirty="0" smtClean="0"/>
              <a:t>Examples</a:t>
            </a:r>
          </a:p>
          <a:p>
            <a:pPr lvl="1"/>
            <a:r>
              <a:rPr lang="en-US" dirty="0" smtClean="0"/>
              <a:t>.doc/.</a:t>
            </a:r>
            <a:r>
              <a:rPr lang="en-US" dirty="0" err="1" smtClean="0"/>
              <a:t>docx</a:t>
            </a:r>
            <a:r>
              <a:rPr lang="en-US" dirty="0" smtClean="0"/>
              <a:t> – Microsoft Word</a:t>
            </a:r>
          </a:p>
          <a:p>
            <a:pPr lvl="1"/>
            <a:r>
              <a:rPr lang="en-US" dirty="0" smtClean="0"/>
              <a:t>.</a:t>
            </a:r>
            <a:r>
              <a:rPr lang="en-US" dirty="0" err="1" smtClean="0"/>
              <a:t>ppt</a:t>
            </a:r>
            <a:r>
              <a:rPr lang="en-US" dirty="0" smtClean="0"/>
              <a:t>/.</a:t>
            </a:r>
            <a:r>
              <a:rPr lang="en-US" dirty="0" err="1" smtClean="0"/>
              <a:t>pptx</a:t>
            </a:r>
            <a:r>
              <a:rPr lang="en-US" dirty="0" smtClean="0"/>
              <a:t> – Microsoft PowerPoint</a:t>
            </a:r>
          </a:p>
          <a:p>
            <a:pPr lvl="1"/>
            <a:r>
              <a:rPr lang="en-US" dirty="0" smtClean="0"/>
              <a:t>.</a:t>
            </a:r>
            <a:r>
              <a:rPr lang="en-US" dirty="0" err="1" smtClean="0"/>
              <a:t>xls</a:t>
            </a:r>
            <a:r>
              <a:rPr lang="en-US" dirty="0" smtClean="0"/>
              <a:t>/.</a:t>
            </a:r>
            <a:r>
              <a:rPr lang="en-US" dirty="0" err="1" smtClean="0"/>
              <a:t>xlsx</a:t>
            </a:r>
            <a:r>
              <a:rPr lang="en-US" dirty="0" smtClean="0"/>
              <a:t> – Microsoft Excel</a:t>
            </a:r>
          </a:p>
          <a:p>
            <a:pPr lvl="1"/>
            <a:r>
              <a:rPr lang="en-US" dirty="0" smtClean="0"/>
              <a:t>.pdf – Portable Document File</a:t>
            </a:r>
          </a:p>
          <a:p>
            <a:pPr lvl="1"/>
            <a:endParaRPr lang="en-US" dirty="0" smtClean="0"/>
          </a:p>
          <a:p>
            <a:pPr lvl="1"/>
            <a:endParaRPr lang="en-US" dirty="0" smtClean="0"/>
          </a:p>
          <a:p>
            <a:pPr lvl="1"/>
            <a:endParaRPr lang="en-US" dirty="0"/>
          </a:p>
        </p:txBody>
      </p:sp>
    </p:spTree>
    <p:extLst>
      <p:ext uri="{BB962C8B-B14F-4D97-AF65-F5344CB8AC3E}">
        <p14:creationId xmlns:p14="http://schemas.microsoft.com/office/powerpoint/2010/main" val="17955201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File Corruption</a:t>
            </a:r>
            <a:endParaRPr lang="en-US" dirty="0"/>
          </a:p>
        </p:txBody>
      </p:sp>
      <p:sp>
        <p:nvSpPr>
          <p:cNvPr id="3" name="Content Placeholder 2"/>
          <p:cNvSpPr>
            <a:spLocks noGrp="1"/>
          </p:cNvSpPr>
          <p:nvPr>
            <p:ph idx="1"/>
          </p:nvPr>
        </p:nvSpPr>
        <p:spPr/>
        <p:txBody>
          <a:bodyPr/>
          <a:lstStyle/>
          <a:p>
            <a:r>
              <a:rPr lang="en-US" dirty="0" smtClean="0"/>
              <a:t>Refers to a file that has been damaged in some way.</a:t>
            </a:r>
            <a:endParaRPr lang="en-US" dirty="0"/>
          </a:p>
        </p:txBody>
      </p:sp>
    </p:spTree>
    <p:extLst>
      <p:ext uri="{BB962C8B-B14F-4D97-AF65-F5344CB8AC3E}">
        <p14:creationId xmlns:p14="http://schemas.microsoft.com/office/powerpoint/2010/main" val="20157872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Multitasking</a:t>
            </a:r>
            <a:endParaRPr lang="en-US" dirty="0"/>
          </a:p>
        </p:txBody>
      </p:sp>
      <p:sp>
        <p:nvSpPr>
          <p:cNvPr id="9" name="Content Placeholder 8"/>
          <p:cNvSpPr>
            <a:spLocks noGrp="1"/>
          </p:cNvSpPr>
          <p:nvPr>
            <p:ph idx="1"/>
          </p:nvPr>
        </p:nvSpPr>
        <p:spPr>
          <a:xfrm>
            <a:off x="1463040" y="2119257"/>
            <a:ext cx="6196405" cy="1843143"/>
          </a:xfrm>
        </p:spPr>
        <p:txBody>
          <a:bodyPr/>
          <a:lstStyle/>
          <a:p>
            <a:r>
              <a:rPr lang="en-US" dirty="0" smtClean="0"/>
              <a:t>Working on 2 or more Programs at the same time.</a:t>
            </a:r>
            <a:endParaRPr lang="en-US" dirty="0"/>
          </a:p>
        </p:txBody>
      </p:sp>
    </p:spTree>
    <p:extLst>
      <p:ext uri="{BB962C8B-B14F-4D97-AF65-F5344CB8AC3E}">
        <p14:creationId xmlns:p14="http://schemas.microsoft.com/office/powerpoint/2010/main" val="36186606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Save/Save As</a:t>
            </a:r>
            <a:endParaRPr lang="en-US" dirty="0"/>
          </a:p>
        </p:txBody>
      </p:sp>
      <p:sp>
        <p:nvSpPr>
          <p:cNvPr id="6" name="Content Placeholder 5"/>
          <p:cNvSpPr>
            <a:spLocks noGrp="1"/>
          </p:cNvSpPr>
          <p:nvPr>
            <p:ph sz="quarter" idx="13"/>
          </p:nvPr>
        </p:nvSpPr>
        <p:spPr/>
        <p:txBody>
          <a:bodyPr/>
          <a:lstStyle/>
          <a:p>
            <a:r>
              <a:rPr lang="en-US" b="1" dirty="0" smtClean="0"/>
              <a:t>Save</a:t>
            </a:r>
            <a:r>
              <a:rPr lang="en-US" dirty="0" smtClean="0"/>
              <a:t>:</a:t>
            </a:r>
          </a:p>
          <a:p>
            <a:pPr lvl="1"/>
            <a:r>
              <a:rPr lang="en-US" dirty="0" smtClean="0"/>
              <a:t>Save in existing location.</a:t>
            </a:r>
          </a:p>
        </p:txBody>
      </p:sp>
      <p:sp>
        <p:nvSpPr>
          <p:cNvPr id="7" name="Content Placeholder 6"/>
          <p:cNvSpPr>
            <a:spLocks noGrp="1"/>
          </p:cNvSpPr>
          <p:nvPr>
            <p:ph sz="quarter" idx="14"/>
          </p:nvPr>
        </p:nvSpPr>
        <p:spPr/>
        <p:txBody>
          <a:bodyPr/>
          <a:lstStyle/>
          <a:p>
            <a:r>
              <a:rPr lang="en-US" b="1" dirty="0" smtClean="0"/>
              <a:t>Save As</a:t>
            </a:r>
            <a:r>
              <a:rPr lang="en-US" dirty="0" smtClean="0"/>
              <a:t>:</a:t>
            </a:r>
          </a:p>
          <a:p>
            <a:pPr lvl="1"/>
            <a:r>
              <a:rPr lang="en-US" dirty="0" smtClean="0"/>
              <a:t>Save in a new location or with a new name.</a:t>
            </a:r>
            <a:endParaRPr lang="en-US" dirty="0"/>
          </a:p>
        </p:txBody>
      </p:sp>
    </p:spTree>
    <p:extLst>
      <p:ext uri="{BB962C8B-B14F-4D97-AF65-F5344CB8AC3E}">
        <p14:creationId xmlns:p14="http://schemas.microsoft.com/office/powerpoint/2010/main" val="26747079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Select Files</a:t>
            </a:r>
            <a:endParaRPr lang="en-US" dirty="0"/>
          </a:p>
        </p:txBody>
      </p:sp>
      <p:sp>
        <p:nvSpPr>
          <p:cNvPr id="3" name="Content Placeholder 2"/>
          <p:cNvSpPr>
            <a:spLocks noGrp="1"/>
          </p:cNvSpPr>
          <p:nvPr>
            <p:ph sz="quarter" idx="13"/>
          </p:nvPr>
        </p:nvSpPr>
        <p:spPr/>
        <p:txBody>
          <a:bodyPr>
            <a:normAutofit lnSpcReduction="10000"/>
          </a:bodyPr>
          <a:lstStyle/>
          <a:p>
            <a:r>
              <a:rPr lang="en-US" dirty="0" smtClean="0"/>
              <a:t>CTRL (Control)</a:t>
            </a:r>
          </a:p>
          <a:p>
            <a:pPr lvl="1"/>
            <a:r>
              <a:rPr lang="en-US" dirty="0" smtClean="0"/>
              <a:t>Selects files that are not adjacent to each other</a:t>
            </a:r>
          </a:p>
          <a:p>
            <a:pPr lvl="1"/>
            <a:endParaRPr lang="en-US" dirty="0"/>
          </a:p>
          <a:p>
            <a:r>
              <a:rPr lang="en-US" u="sng" dirty="0">
                <a:solidFill>
                  <a:srgbClr val="FF0000"/>
                </a:solidFill>
              </a:rPr>
              <a:t>Chapter2.doc</a:t>
            </a:r>
          </a:p>
          <a:p>
            <a:r>
              <a:rPr lang="en-US" dirty="0" smtClean="0"/>
              <a:t>Chapter3.doc</a:t>
            </a:r>
            <a:endParaRPr lang="en-US" dirty="0"/>
          </a:p>
          <a:p>
            <a:r>
              <a:rPr lang="en-US" u="sng" dirty="0" smtClean="0">
                <a:solidFill>
                  <a:srgbClr val="FF0000"/>
                </a:solidFill>
              </a:rPr>
              <a:t>Chapter4.doc</a:t>
            </a:r>
            <a:endParaRPr lang="en-US" u="sng" dirty="0">
              <a:solidFill>
                <a:srgbClr val="FF0000"/>
              </a:solidFill>
            </a:endParaRPr>
          </a:p>
          <a:p>
            <a:r>
              <a:rPr lang="en-US" dirty="0" smtClean="0"/>
              <a:t>Chapter5.doc</a:t>
            </a:r>
            <a:endParaRPr lang="en-US" dirty="0"/>
          </a:p>
          <a:p>
            <a:pPr lvl="1"/>
            <a:endParaRPr lang="en-US" dirty="0"/>
          </a:p>
        </p:txBody>
      </p:sp>
      <p:sp>
        <p:nvSpPr>
          <p:cNvPr id="4" name="Content Placeholder 3"/>
          <p:cNvSpPr>
            <a:spLocks noGrp="1"/>
          </p:cNvSpPr>
          <p:nvPr>
            <p:ph sz="quarter" idx="14"/>
          </p:nvPr>
        </p:nvSpPr>
        <p:spPr/>
        <p:txBody>
          <a:bodyPr/>
          <a:lstStyle/>
          <a:p>
            <a:r>
              <a:rPr lang="en-US" dirty="0" smtClean="0"/>
              <a:t>Shift</a:t>
            </a:r>
          </a:p>
          <a:p>
            <a:pPr lvl="1"/>
            <a:r>
              <a:rPr lang="en-US" dirty="0" smtClean="0"/>
              <a:t>Selects files that are adjacent to each other</a:t>
            </a:r>
          </a:p>
          <a:p>
            <a:r>
              <a:rPr lang="en-US" u="sng" dirty="0">
                <a:solidFill>
                  <a:srgbClr val="FF0000"/>
                </a:solidFill>
              </a:rPr>
              <a:t>Chapter2.doc</a:t>
            </a:r>
          </a:p>
          <a:p>
            <a:r>
              <a:rPr lang="en-US" u="sng" dirty="0">
                <a:solidFill>
                  <a:srgbClr val="FF0000"/>
                </a:solidFill>
              </a:rPr>
              <a:t>Chapter3.doc</a:t>
            </a:r>
          </a:p>
          <a:p>
            <a:r>
              <a:rPr lang="en-US" u="sng" dirty="0">
                <a:solidFill>
                  <a:srgbClr val="FF0000"/>
                </a:solidFill>
              </a:rPr>
              <a:t>Chapter4.doc</a:t>
            </a:r>
          </a:p>
          <a:p>
            <a:r>
              <a:rPr lang="en-US" u="sng" dirty="0">
                <a:solidFill>
                  <a:srgbClr val="FF0000"/>
                </a:solidFill>
              </a:rPr>
              <a:t>Chapter5.doc</a:t>
            </a:r>
          </a:p>
          <a:p>
            <a:endParaRPr lang="en-US" dirty="0"/>
          </a:p>
        </p:txBody>
      </p:sp>
    </p:spTree>
    <p:extLst>
      <p:ext uri="{BB962C8B-B14F-4D97-AF65-F5344CB8AC3E}">
        <p14:creationId xmlns:p14="http://schemas.microsoft.com/office/powerpoint/2010/main" val="1267879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4">
                                            <p:txEl>
                                              <p:pRg st="0" end="0"/>
                                            </p:txEl>
                                          </p:spTgt>
                                        </p:tgtEl>
                                        <p:attrNameLst>
                                          <p:attrName>style.visibility</p:attrName>
                                        </p:attrNameLst>
                                      </p:cBhvr>
                                      <p:to>
                                        <p:strVal val="visible"/>
                                      </p:to>
                                    </p:set>
                                    <p:anim calcmode="lin" valueType="num">
                                      <p:cBhvr additive="base">
                                        <p:cTn id="4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4">
                                            <p:txEl>
                                              <p:pRg st="0" end="0"/>
                                            </p:txEl>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4">
                                            <p:txEl>
                                              <p:pRg st="1" end="1"/>
                                            </p:txEl>
                                          </p:spTgt>
                                        </p:tgtEl>
                                        <p:attrNameLst>
                                          <p:attrName>style.visibility</p:attrName>
                                        </p:attrNameLst>
                                      </p:cBhvr>
                                      <p:to>
                                        <p:strVal val="visible"/>
                                      </p:to>
                                    </p:set>
                                    <p:anim calcmode="lin" valueType="num">
                                      <p:cBhvr additive="base">
                                        <p:cTn id="45"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4">
                                            <p:txEl>
                                              <p:pRg st="2" end="2"/>
                                            </p:txEl>
                                          </p:spTgt>
                                        </p:tgtEl>
                                        <p:attrNameLst>
                                          <p:attrName>style.visibility</p:attrName>
                                        </p:attrNameLst>
                                      </p:cBhvr>
                                      <p:to>
                                        <p:strVal val="visible"/>
                                      </p:to>
                                    </p:set>
                                    <p:anim calcmode="lin" valueType="num">
                                      <p:cBhvr additive="base">
                                        <p:cTn id="5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4">
                                            <p:txEl>
                                              <p:pRg st="3" end="3"/>
                                            </p:txEl>
                                          </p:spTgt>
                                        </p:tgtEl>
                                        <p:attrNameLst>
                                          <p:attrName>style.visibility</p:attrName>
                                        </p:attrNameLst>
                                      </p:cBhvr>
                                      <p:to>
                                        <p:strVal val="visible"/>
                                      </p:to>
                                    </p:set>
                                    <p:anim calcmode="lin" valueType="num">
                                      <p:cBhvr additive="base">
                                        <p:cTn id="57"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4">
                                            <p:txEl>
                                              <p:pRg st="4" end="4"/>
                                            </p:txEl>
                                          </p:spTgt>
                                        </p:tgtEl>
                                        <p:attrNameLst>
                                          <p:attrName>style.visibility</p:attrName>
                                        </p:attrNameLst>
                                      </p:cBhvr>
                                      <p:to>
                                        <p:strVal val="visible"/>
                                      </p:to>
                                    </p:set>
                                    <p:anim calcmode="lin" valueType="num">
                                      <p:cBhvr additive="base">
                                        <p:cTn id="6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4">
                                            <p:txEl>
                                              <p:pRg st="5" end="5"/>
                                            </p:txEl>
                                          </p:spTgt>
                                        </p:tgtEl>
                                        <p:attrNameLst>
                                          <p:attrName>style.visibility</p:attrName>
                                        </p:attrNameLst>
                                      </p:cBhvr>
                                      <p:to>
                                        <p:strVal val="visible"/>
                                      </p:to>
                                    </p:set>
                                    <p:anim calcmode="lin" valueType="num">
                                      <p:cBhvr additive="base">
                                        <p:cTn id="69"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CTRL</a:t>
            </a:r>
            <a:endParaRPr lang="en-US" dirty="0"/>
          </a:p>
        </p:txBody>
      </p:sp>
      <p:sp>
        <p:nvSpPr>
          <p:cNvPr id="3" name="Content Placeholder 2"/>
          <p:cNvSpPr>
            <a:spLocks noGrp="1"/>
          </p:cNvSpPr>
          <p:nvPr>
            <p:ph idx="1"/>
          </p:nvPr>
        </p:nvSpPr>
        <p:spPr/>
        <p:txBody>
          <a:bodyPr/>
          <a:lstStyle/>
          <a:p>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828800"/>
            <a:ext cx="7467600" cy="471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618545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Cluttered Bedroom</a:t>
            </a:r>
            <a:endParaRPr lang="en-US" dirty="0"/>
          </a:p>
        </p:txBody>
      </p:sp>
      <p:pic>
        <p:nvPicPr>
          <p:cNvPr id="7172" name="Picture 4" descr="http://talktodiana.files.wordpress.com/2012/03/clutter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2670" y="2269177"/>
            <a:ext cx="4267200"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72426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Shift</a:t>
            </a:r>
            <a:endParaRPr lang="en-US" dirty="0"/>
          </a:p>
        </p:txBody>
      </p:sp>
      <p:sp>
        <p:nvSpPr>
          <p:cNvPr id="3" name="Content Placeholder 2"/>
          <p:cNvSpPr>
            <a:spLocks noGrp="1"/>
          </p:cNvSpPr>
          <p:nvPr>
            <p:ph sz="quarter" idx="13"/>
          </p:nvPr>
        </p:nvSpPr>
        <p:spPr/>
        <p:txBody>
          <a:bodyPr/>
          <a:lstStyle/>
          <a:p>
            <a:endParaRPr lang="en-US" dirty="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625" y="1828800"/>
            <a:ext cx="7524750" cy="4781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4011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Organized Bedroom</a:t>
            </a:r>
            <a:endParaRPr lang="en-US" dirty="0"/>
          </a:p>
        </p:txBody>
      </p:sp>
      <p:pic>
        <p:nvPicPr>
          <p:cNvPr id="8194" name="Picture 2" descr="http://www.smartdecoratingideas.com/wp-content/uploads/2012/08/organized-bedroo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676400"/>
            <a:ext cx="7153275" cy="4772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15218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Where’s the Salt &amp; Pepper?</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133600"/>
            <a:ext cx="7315199" cy="4114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3878706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 found it. This is a lot easier.</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1788" y="1828800"/>
            <a:ext cx="3376612" cy="438788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6508899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is the problem with these photos?</a:t>
            </a:r>
            <a:endParaRPr lang="en-US" dirty="0"/>
          </a:p>
        </p:txBody>
      </p:sp>
      <p:sp>
        <p:nvSpPr>
          <p:cNvPr id="3" name="Content Placeholder 2"/>
          <p:cNvSpPr>
            <a:spLocks noGrp="1"/>
          </p:cNvSpPr>
          <p:nvPr>
            <p:ph idx="1"/>
          </p:nvPr>
        </p:nvSpPr>
        <p:spPr/>
        <p:txBody>
          <a:bodyPr>
            <a:normAutofit/>
          </a:bodyPr>
          <a:lstStyle/>
          <a:p>
            <a:pPr marL="457200" indent="-457200">
              <a:buFont typeface="+mj-lt"/>
              <a:buAutoNum type="alphaUcPeriod"/>
            </a:pPr>
            <a:r>
              <a:rPr lang="en-US" sz="3600" dirty="0" smtClean="0"/>
              <a:t>They’re all gross.</a:t>
            </a:r>
          </a:p>
          <a:p>
            <a:pPr marL="457200" indent="-457200">
              <a:buFont typeface="+mj-lt"/>
              <a:buAutoNum type="alphaUcPeriod"/>
            </a:pPr>
            <a:r>
              <a:rPr lang="en-US" sz="3600" dirty="0" smtClean="0"/>
              <a:t>People are weird</a:t>
            </a:r>
          </a:p>
          <a:p>
            <a:pPr marL="457200" indent="-457200">
              <a:buFont typeface="+mj-lt"/>
              <a:buAutoNum type="alphaUcPeriod"/>
            </a:pPr>
            <a:r>
              <a:rPr lang="en-US" sz="3600" dirty="0" smtClean="0"/>
              <a:t>Organization is so much better</a:t>
            </a:r>
          </a:p>
          <a:p>
            <a:pPr marL="457200" indent="-457200">
              <a:buFont typeface="+mj-lt"/>
              <a:buAutoNum type="alphaUcPeriod"/>
            </a:pPr>
            <a:r>
              <a:rPr lang="en-US" sz="3600" dirty="0" smtClean="0"/>
              <a:t>They might be related to me</a:t>
            </a:r>
            <a:endParaRPr lang="en-US" sz="3600" dirty="0"/>
          </a:p>
        </p:txBody>
      </p:sp>
    </p:spTree>
    <p:extLst>
      <p:ext uri="{BB962C8B-B14F-4D97-AF65-F5344CB8AC3E}">
        <p14:creationId xmlns:p14="http://schemas.microsoft.com/office/powerpoint/2010/main" val="21873920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Good Job!</a:t>
            </a:r>
            <a:endParaRPr lang="en-US" dirty="0"/>
          </a:p>
        </p:txBody>
      </p:sp>
      <p:sp>
        <p:nvSpPr>
          <p:cNvPr id="3" name="Content Placeholder 2"/>
          <p:cNvSpPr>
            <a:spLocks noGrp="1"/>
          </p:cNvSpPr>
          <p:nvPr>
            <p:ph idx="1"/>
          </p:nvPr>
        </p:nvSpPr>
        <p:spPr/>
        <p:txBody>
          <a:bodyPr/>
          <a:lstStyle/>
          <a:p>
            <a:r>
              <a:rPr lang="en-US" dirty="0" smtClean="0"/>
              <a:t>Just like in real life organizing your things, organizing your files is very important.</a:t>
            </a:r>
          </a:p>
          <a:p>
            <a:endParaRPr lang="en-US" dirty="0"/>
          </a:p>
          <a:p>
            <a:r>
              <a:rPr lang="en-US" dirty="0" smtClean="0"/>
              <a:t>This is called </a:t>
            </a:r>
            <a:r>
              <a:rPr lang="en-US" b="1" dirty="0" smtClean="0"/>
              <a:t>File Management</a:t>
            </a:r>
          </a:p>
          <a:p>
            <a:endParaRPr lang="en-US" b="1" dirty="0"/>
          </a:p>
          <a:p>
            <a:r>
              <a:rPr lang="en-US" dirty="0" smtClean="0"/>
              <a:t>Organizing your Files into Folders will help you stay organized and your assignments will not get lost.</a:t>
            </a:r>
            <a:endParaRPr lang="en-US" dirty="0"/>
          </a:p>
        </p:txBody>
      </p:sp>
    </p:spTree>
    <p:extLst>
      <p:ext uri="{BB962C8B-B14F-4D97-AF65-F5344CB8AC3E}">
        <p14:creationId xmlns:p14="http://schemas.microsoft.com/office/powerpoint/2010/main" val="21410156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71600" y="1143000"/>
            <a:ext cx="6477000" cy="1754326"/>
          </a:xfrm>
          <a:prstGeom prst="rect">
            <a:avLst/>
          </a:prstGeom>
          <a:noFill/>
        </p:spPr>
        <p:txBody>
          <a:bodyPr wrap="square" rtlCol="0">
            <a:spAutoFit/>
          </a:bodyPr>
          <a:lstStyle/>
          <a:p>
            <a:r>
              <a:rPr lang="en-US" b="1" dirty="0" smtClean="0"/>
              <a:t>File</a:t>
            </a:r>
            <a:r>
              <a:rPr lang="en-US" b="1" dirty="0"/>
              <a:t>: A collection of </a:t>
            </a:r>
            <a:r>
              <a:rPr lang="en-US" b="1" dirty="0">
                <a:hlinkClick r:id="rId2"/>
              </a:rPr>
              <a:t>data</a:t>
            </a:r>
            <a:r>
              <a:rPr lang="en-US" b="1" dirty="0"/>
              <a:t> or information that has a </a:t>
            </a:r>
            <a:r>
              <a:rPr lang="en-US" b="1" dirty="0">
                <a:hlinkClick r:id="rId3"/>
              </a:rPr>
              <a:t>name</a:t>
            </a:r>
            <a:r>
              <a:rPr lang="en-US" b="1" dirty="0"/>
              <a:t>, called the </a:t>
            </a:r>
            <a:r>
              <a:rPr lang="en-US" b="1" dirty="0">
                <a:hlinkClick r:id="rId4"/>
              </a:rPr>
              <a:t>filename</a:t>
            </a:r>
            <a:r>
              <a:rPr lang="en-US" b="1" dirty="0"/>
              <a:t>. </a:t>
            </a:r>
            <a:r>
              <a:rPr lang="en-US" dirty="0"/>
              <a:t>Almost all information </a:t>
            </a:r>
            <a:r>
              <a:rPr lang="en-US" dirty="0">
                <a:hlinkClick r:id="rId5"/>
              </a:rPr>
              <a:t>stored</a:t>
            </a:r>
            <a:r>
              <a:rPr lang="en-US" dirty="0"/>
              <a:t> in a </a:t>
            </a:r>
            <a:r>
              <a:rPr lang="en-US" dirty="0">
                <a:hlinkClick r:id="rId6"/>
              </a:rPr>
              <a:t>computer</a:t>
            </a:r>
            <a:r>
              <a:rPr lang="en-US" dirty="0"/>
              <a:t> must be in a file. There are many different types of files: </a:t>
            </a:r>
            <a:r>
              <a:rPr lang="en-US" i="1" dirty="0"/>
              <a:t>data</a:t>
            </a:r>
            <a:r>
              <a:rPr lang="en-US" dirty="0"/>
              <a:t> </a:t>
            </a:r>
            <a:r>
              <a:rPr lang="en-US" i="1" dirty="0"/>
              <a:t>files, </a:t>
            </a:r>
            <a:r>
              <a:rPr lang="en-US" i="1" dirty="0">
                <a:hlinkClick r:id="rId7"/>
              </a:rPr>
              <a:t>text files </a:t>
            </a:r>
            <a:r>
              <a:rPr lang="en-US" i="1" dirty="0"/>
              <a:t>, </a:t>
            </a:r>
            <a:r>
              <a:rPr lang="en-US" i="1" dirty="0">
                <a:hlinkClick r:id="rId8"/>
              </a:rPr>
              <a:t>program </a:t>
            </a:r>
            <a:r>
              <a:rPr lang="en-US" i="1" dirty="0"/>
              <a:t>files, </a:t>
            </a:r>
            <a:r>
              <a:rPr lang="en-US" i="1" dirty="0">
                <a:hlinkClick r:id="rId9"/>
              </a:rPr>
              <a:t>directory </a:t>
            </a:r>
            <a:r>
              <a:rPr lang="en-US" i="1" dirty="0"/>
              <a:t>files,</a:t>
            </a:r>
            <a:r>
              <a:rPr lang="en-US" dirty="0"/>
              <a:t> and so on. Different types of files store different types of information. For example, program files store programs, whereas text files store </a:t>
            </a:r>
            <a:r>
              <a:rPr lang="en-US" dirty="0">
                <a:hlinkClick r:id="rId10"/>
              </a:rPr>
              <a:t>text</a:t>
            </a:r>
            <a:r>
              <a:rPr lang="en-US" dirty="0"/>
              <a:t>.  </a:t>
            </a:r>
          </a:p>
        </p:txBody>
      </p:sp>
      <p:pic>
        <p:nvPicPr>
          <p:cNvPr id="1026"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47800" y="2971800"/>
            <a:ext cx="6581775" cy="3438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p:cNvSpPr/>
          <p:nvPr/>
        </p:nvSpPr>
        <p:spPr>
          <a:xfrm>
            <a:off x="2057401" y="3886200"/>
            <a:ext cx="5972174" cy="23622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flipH="1">
            <a:off x="6705600" y="2897326"/>
            <a:ext cx="1143000" cy="159847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514112" y="2518305"/>
            <a:ext cx="1219200" cy="381000"/>
          </a:xfrm>
          <a:prstGeom prst="rect">
            <a:avLst/>
          </a:prstGeom>
          <a:noFill/>
        </p:spPr>
        <p:txBody>
          <a:bodyPr wrap="square" rtlCol="0">
            <a:spAutoFit/>
          </a:bodyPr>
          <a:lstStyle/>
          <a:p>
            <a:r>
              <a:rPr lang="en-US" dirty="0" smtClean="0"/>
              <a:t>Files</a:t>
            </a:r>
            <a:endParaRPr lang="en-US" dirty="0"/>
          </a:p>
        </p:txBody>
      </p:sp>
    </p:spTree>
    <p:extLst>
      <p:ext uri="{BB962C8B-B14F-4D97-AF65-F5344CB8AC3E}">
        <p14:creationId xmlns:p14="http://schemas.microsoft.com/office/powerpoint/2010/main" val="2624050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95400" y="1066800"/>
            <a:ext cx="6172200" cy="923330"/>
          </a:xfrm>
          <a:prstGeom prst="rect">
            <a:avLst/>
          </a:prstGeom>
          <a:noFill/>
        </p:spPr>
        <p:txBody>
          <a:bodyPr wrap="square" rtlCol="0">
            <a:spAutoFit/>
          </a:bodyPr>
          <a:lstStyle/>
          <a:p>
            <a:r>
              <a:rPr lang="en-US" b="1" dirty="0" smtClean="0"/>
              <a:t>Folders: </a:t>
            </a:r>
            <a:r>
              <a:rPr lang="en-US" dirty="0" smtClean="0"/>
              <a:t>used to organized your files and other folders</a:t>
            </a:r>
          </a:p>
          <a:p>
            <a:endParaRPr lang="en-US" b="1" dirty="0" smtClean="0"/>
          </a:p>
          <a:p>
            <a:r>
              <a:rPr lang="en-US" b="1" dirty="0" smtClean="0"/>
              <a:t>Subfolder: </a:t>
            </a:r>
            <a:r>
              <a:rPr lang="en-US" dirty="0" smtClean="0"/>
              <a:t>folder inside another folder</a:t>
            </a:r>
            <a:endParaRPr lang="en-US" b="1"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2438399"/>
            <a:ext cx="2286000" cy="2690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Arrow Connector 5"/>
          <p:cNvCxnSpPr/>
          <p:nvPr/>
        </p:nvCxnSpPr>
        <p:spPr>
          <a:xfrm flipH="1">
            <a:off x="2590800" y="2819400"/>
            <a:ext cx="24384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3429000" y="3276600"/>
            <a:ext cx="22098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3524497" y="3786774"/>
            <a:ext cx="24384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3581400" y="4191000"/>
            <a:ext cx="22098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029200" y="2590800"/>
            <a:ext cx="2514600" cy="381000"/>
          </a:xfrm>
          <a:prstGeom prst="rect">
            <a:avLst/>
          </a:prstGeom>
          <a:noFill/>
        </p:spPr>
        <p:txBody>
          <a:bodyPr wrap="square" rtlCol="0">
            <a:spAutoFit/>
          </a:bodyPr>
          <a:lstStyle/>
          <a:p>
            <a:r>
              <a:rPr lang="en-US" dirty="0" smtClean="0"/>
              <a:t>Folder</a:t>
            </a:r>
            <a:endParaRPr lang="en-US" dirty="0"/>
          </a:p>
        </p:txBody>
      </p:sp>
      <p:sp>
        <p:nvSpPr>
          <p:cNvPr id="16" name="TextBox 15"/>
          <p:cNvSpPr txBox="1"/>
          <p:nvPr/>
        </p:nvSpPr>
        <p:spPr>
          <a:xfrm>
            <a:off x="5962897" y="3593305"/>
            <a:ext cx="2514600" cy="381000"/>
          </a:xfrm>
          <a:prstGeom prst="rect">
            <a:avLst/>
          </a:prstGeom>
          <a:noFill/>
        </p:spPr>
        <p:txBody>
          <a:bodyPr wrap="square" rtlCol="0">
            <a:spAutoFit/>
          </a:bodyPr>
          <a:lstStyle/>
          <a:p>
            <a:r>
              <a:rPr lang="en-US" dirty="0" smtClean="0"/>
              <a:t>Folder</a:t>
            </a:r>
            <a:endParaRPr lang="en-US" dirty="0"/>
          </a:p>
        </p:txBody>
      </p:sp>
      <p:sp>
        <p:nvSpPr>
          <p:cNvPr id="15" name="TextBox 14"/>
          <p:cNvSpPr txBox="1"/>
          <p:nvPr/>
        </p:nvSpPr>
        <p:spPr>
          <a:xfrm>
            <a:off x="5791200" y="3124200"/>
            <a:ext cx="2362200" cy="369332"/>
          </a:xfrm>
          <a:prstGeom prst="rect">
            <a:avLst/>
          </a:prstGeom>
          <a:noFill/>
        </p:spPr>
        <p:txBody>
          <a:bodyPr wrap="square" rtlCol="0">
            <a:spAutoFit/>
          </a:bodyPr>
          <a:lstStyle/>
          <a:p>
            <a:r>
              <a:rPr lang="en-US" dirty="0" smtClean="0"/>
              <a:t>Subfolder</a:t>
            </a:r>
            <a:endParaRPr lang="en-US" dirty="0"/>
          </a:p>
        </p:txBody>
      </p:sp>
      <p:sp>
        <p:nvSpPr>
          <p:cNvPr id="18" name="TextBox 17"/>
          <p:cNvSpPr txBox="1"/>
          <p:nvPr/>
        </p:nvSpPr>
        <p:spPr>
          <a:xfrm>
            <a:off x="5928755" y="4006334"/>
            <a:ext cx="2362200" cy="369332"/>
          </a:xfrm>
          <a:prstGeom prst="rect">
            <a:avLst/>
          </a:prstGeom>
          <a:noFill/>
        </p:spPr>
        <p:txBody>
          <a:bodyPr wrap="square" rtlCol="0">
            <a:spAutoFit/>
          </a:bodyPr>
          <a:lstStyle/>
          <a:p>
            <a:r>
              <a:rPr lang="en-US" dirty="0" smtClean="0"/>
              <a:t>Subfolder</a:t>
            </a:r>
            <a:endParaRPr lang="en-US" dirty="0"/>
          </a:p>
        </p:txBody>
      </p:sp>
    </p:spTree>
    <p:extLst>
      <p:ext uri="{BB962C8B-B14F-4D97-AF65-F5344CB8AC3E}">
        <p14:creationId xmlns:p14="http://schemas.microsoft.com/office/powerpoint/2010/main" val="4108433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down)">
                                      <p:cBhvr>
                                        <p:cTn id="23" dur="580">
                                          <p:stCondLst>
                                            <p:cond delay="0"/>
                                          </p:stCondLst>
                                        </p:cTn>
                                        <p:tgtEl>
                                          <p:spTgt spid="13"/>
                                        </p:tgtEl>
                                      </p:cBhvr>
                                    </p:animEffect>
                                    <p:anim calcmode="lin" valueType="num">
                                      <p:cBhvr>
                                        <p:cTn id="24"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29" dur="26">
                                          <p:stCondLst>
                                            <p:cond delay="650"/>
                                          </p:stCondLst>
                                        </p:cTn>
                                        <p:tgtEl>
                                          <p:spTgt spid="13"/>
                                        </p:tgtEl>
                                      </p:cBhvr>
                                      <p:to x="100000" y="60000"/>
                                    </p:animScale>
                                    <p:animScale>
                                      <p:cBhvr>
                                        <p:cTn id="30" dur="166" decel="50000">
                                          <p:stCondLst>
                                            <p:cond delay="676"/>
                                          </p:stCondLst>
                                        </p:cTn>
                                        <p:tgtEl>
                                          <p:spTgt spid="13"/>
                                        </p:tgtEl>
                                      </p:cBhvr>
                                      <p:to x="100000" y="100000"/>
                                    </p:animScale>
                                    <p:animScale>
                                      <p:cBhvr>
                                        <p:cTn id="31" dur="26">
                                          <p:stCondLst>
                                            <p:cond delay="1312"/>
                                          </p:stCondLst>
                                        </p:cTn>
                                        <p:tgtEl>
                                          <p:spTgt spid="13"/>
                                        </p:tgtEl>
                                      </p:cBhvr>
                                      <p:to x="100000" y="80000"/>
                                    </p:animScale>
                                    <p:animScale>
                                      <p:cBhvr>
                                        <p:cTn id="32" dur="166" decel="50000">
                                          <p:stCondLst>
                                            <p:cond delay="1338"/>
                                          </p:stCondLst>
                                        </p:cTn>
                                        <p:tgtEl>
                                          <p:spTgt spid="13"/>
                                        </p:tgtEl>
                                      </p:cBhvr>
                                      <p:to x="100000" y="100000"/>
                                    </p:animScale>
                                    <p:animScale>
                                      <p:cBhvr>
                                        <p:cTn id="33" dur="26">
                                          <p:stCondLst>
                                            <p:cond delay="1642"/>
                                          </p:stCondLst>
                                        </p:cTn>
                                        <p:tgtEl>
                                          <p:spTgt spid="13"/>
                                        </p:tgtEl>
                                      </p:cBhvr>
                                      <p:to x="100000" y="90000"/>
                                    </p:animScale>
                                    <p:animScale>
                                      <p:cBhvr>
                                        <p:cTn id="34" dur="166" decel="50000">
                                          <p:stCondLst>
                                            <p:cond delay="1668"/>
                                          </p:stCondLst>
                                        </p:cTn>
                                        <p:tgtEl>
                                          <p:spTgt spid="13"/>
                                        </p:tgtEl>
                                      </p:cBhvr>
                                      <p:to x="100000" y="100000"/>
                                    </p:animScale>
                                    <p:animScale>
                                      <p:cBhvr>
                                        <p:cTn id="35" dur="26">
                                          <p:stCondLst>
                                            <p:cond delay="1808"/>
                                          </p:stCondLst>
                                        </p:cTn>
                                        <p:tgtEl>
                                          <p:spTgt spid="13"/>
                                        </p:tgtEl>
                                      </p:cBhvr>
                                      <p:to x="100000" y="95000"/>
                                    </p:animScale>
                                    <p:animScale>
                                      <p:cBhvr>
                                        <p:cTn id="36" dur="166" decel="50000">
                                          <p:stCondLst>
                                            <p:cond delay="1834"/>
                                          </p:stCondLst>
                                        </p:cTn>
                                        <p:tgtEl>
                                          <p:spTgt spid="13"/>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1000"/>
                                        <p:tgtEl>
                                          <p:spTgt spid="16"/>
                                        </p:tgtEl>
                                      </p:cBhvr>
                                    </p:animEffect>
                                    <p:anim calcmode="lin" valueType="num">
                                      <p:cBhvr>
                                        <p:cTn id="47" dur="1000" fill="hold"/>
                                        <p:tgtEl>
                                          <p:spTgt spid="16"/>
                                        </p:tgtEl>
                                        <p:attrNameLst>
                                          <p:attrName>ppt_x</p:attrName>
                                        </p:attrNameLst>
                                      </p:cBhvr>
                                      <p:tavLst>
                                        <p:tav tm="0">
                                          <p:val>
                                            <p:strVal val="#ppt_x"/>
                                          </p:val>
                                        </p:tav>
                                        <p:tav tm="100000">
                                          <p:val>
                                            <p:strVal val="#ppt_x"/>
                                          </p:val>
                                        </p:tav>
                                      </p:tavLst>
                                    </p:anim>
                                    <p:anim calcmode="lin" valueType="num">
                                      <p:cBhvr>
                                        <p:cTn id="48"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10"/>
                                        </p:tgtEl>
                                        <p:attrNameLst>
                                          <p:attrName>style.visibility</p:attrName>
                                        </p:attrNameLst>
                                      </p:cBhvr>
                                      <p:to>
                                        <p:strVal val="visible"/>
                                      </p:to>
                                    </p:set>
                                    <p:anim calcmode="lin" valueType="num">
                                      <p:cBhvr additive="base">
                                        <p:cTn id="53" dur="500" fill="hold"/>
                                        <p:tgtEl>
                                          <p:spTgt spid="10"/>
                                        </p:tgtEl>
                                        <p:attrNameLst>
                                          <p:attrName>ppt_x</p:attrName>
                                        </p:attrNameLst>
                                      </p:cBhvr>
                                      <p:tavLst>
                                        <p:tav tm="0">
                                          <p:val>
                                            <p:strVal val="#ppt_x"/>
                                          </p:val>
                                        </p:tav>
                                        <p:tav tm="100000">
                                          <p:val>
                                            <p:strVal val="#ppt_x"/>
                                          </p:val>
                                        </p:tav>
                                      </p:tavLst>
                                    </p:anim>
                                    <p:anim calcmode="lin" valueType="num">
                                      <p:cBhvr additive="base">
                                        <p:cTn id="54" dur="500" fill="hold"/>
                                        <p:tgtEl>
                                          <p:spTgt spid="10"/>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additive="base">
                                        <p:cTn id="57" dur="500" fill="hold"/>
                                        <p:tgtEl>
                                          <p:spTgt spid="14"/>
                                        </p:tgtEl>
                                        <p:attrNameLst>
                                          <p:attrName>ppt_x</p:attrName>
                                        </p:attrNameLst>
                                      </p:cBhvr>
                                      <p:tavLst>
                                        <p:tav tm="0">
                                          <p:val>
                                            <p:strVal val="#ppt_x"/>
                                          </p:val>
                                        </p:tav>
                                        <p:tav tm="100000">
                                          <p:val>
                                            <p:strVal val="#ppt_x"/>
                                          </p:val>
                                        </p:tav>
                                      </p:tavLst>
                                    </p:anim>
                                    <p:anim calcmode="lin" valueType="num">
                                      <p:cBhvr additive="base">
                                        <p:cTn id="5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grpId="0" nodeType="click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barn(inVertical)">
                                      <p:cBhvr>
                                        <p:cTn id="63" dur="500"/>
                                        <p:tgtEl>
                                          <p:spTgt spid="18"/>
                                        </p:tgtEl>
                                      </p:cBhvr>
                                    </p:animEffect>
                                  </p:childTnLst>
                                </p:cTn>
                              </p:par>
                              <p:par>
                                <p:cTn id="64" presetID="16" presetClass="entr" presetSubtype="21" fill="hold" grpId="0" nodeType="with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barn(inVertical)">
                                      <p:cBhvr>
                                        <p:cTn id="6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p:bldP spid="15" grpId="0"/>
      <p:bldP spid="18"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shpi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1009</TotalTime>
  <Words>420</Words>
  <Application>Microsoft Office PowerPoint</Application>
  <PresentationFormat>On-screen Show (4:3)</PresentationFormat>
  <Paragraphs>92</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Brush Script MT</vt:lpstr>
      <vt:lpstr>Constantia</vt:lpstr>
      <vt:lpstr>Franklin Gothic Book</vt:lpstr>
      <vt:lpstr>Rage Italic</vt:lpstr>
      <vt:lpstr>Pushpin</vt:lpstr>
      <vt:lpstr>File Management</vt:lpstr>
      <vt:lpstr>Cluttered Bedroom</vt:lpstr>
      <vt:lpstr>Organized Bedroom</vt:lpstr>
      <vt:lpstr>Where’s the Salt &amp; Pepper?</vt:lpstr>
      <vt:lpstr>I found it. This is a lot easier.</vt:lpstr>
      <vt:lpstr>What is the problem with these photos?</vt:lpstr>
      <vt:lpstr>Good Job!</vt:lpstr>
      <vt:lpstr>PowerPoint Presentation</vt:lpstr>
      <vt:lpstr>PowerPoint Presentation</vt:lpstr>
      <vt:lpstr>Create Folders</vt:lpstr>
      <vt:lpstr>PowerPoint Presentation</vt:lpstr>
      <vt:lpstr>How to delete File/Folder</vt:lpstr>
      <vt:lpstr>How to rename file/folder</vt:lpstr>
      <vt:lpstr>File Extensions</vt:lpstr>
      <vt:lpstr>File Corruption</vt:lpstr>
      <vt:lpstr>Multitasking</vt:lpstr>
      <vt:lpstr>Save/Save As</vt:lpstr>
      <vt:lpstr>To Select Files</vt:lpstr>
      <vt:lpstr>CTRL</vt:lpstr>
      <vt:lpstr>Shift</vt:lpstr>
    </vt:vector>
  </TitlesOfParts>
  <Company>Utah Valley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 Management</dc:title>
  <dc:creator>lLehi High School</dc:creator>
  <cp:lastModifiedBy>Monica Earl</cp:lastModifiedBy>
  <cp:revision>42</cp:revision>
  <dcterms:created xsi:type="dcterms:W3CDTF">2012-01-19T15:05:05Z</dcterms:created>
  <dcterms:modified xsi:type="dcterms:W3CDTF">2015-08-18T21:00:21Z</dcterms:modified>
</cp:coreProperties>
</file>