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8" r:id="rId3"/>
    <p:sldId id="288" r:id="rId4"/>
    <p:sldId id="289" r:id="rId5"/>
    <p:sldId id="284" r:id="rId6"/>
    <p:sldId id="259" r:id="rId7"/>
    <p:sldId id="258" r:id="rId8"/>
    <p:sldId id="260" r:id="rId9"/>
    <p:sldId id="262" r:id="rId10"/>
    <p:sldId id="292" r:id="rId11"/>
    <p:sldId id="266" r:id="rId12"/>
    <p:sldId id="261" r:id="rId13"/>
    <p:sldId id="264" r:id="rId14"/>
    <p:sldId id="263" r:id="rId15"/>
    <p:sldId id="290" r:id="rId16"/>
    <p:sldId id="291" r:id="rId17"/>
    <p:sldId id="293" r:id="rId18"/>
    <p:sldId id="283" r:id="rId19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188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pPr>
              <a:defRPr/>
            </a:pPr>
            <a:fld id="{039E938E-8992-4946-87F9-0F53506FCD82}" type="datetimeFigureOut">
              <a:rPr lang="en-US"/>
              <a:pPr>
                <a:defRPr/>
              </a:pPr>
              <a:t>1/21/2015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pPr>
              <a:defRPr/>
            </a:pPr>
            <a:fld id="{CBF8E07D-CF32-4889-8D28-D53940C78A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154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BBC71F-E44D-4E6D-943C-C861CBA847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77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1F1E5B-AA40-4925-B351-18D0C45C741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3D35B-34CC-4E3A-A717-54794F3AA17D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3D35B-34CC-4E3A-A717-54794F3AA17D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3D35B-34CC-4E3A-A717-54794F3AA17D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1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0E576-2E7A-4B3D-95DD-4B0FE54963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Ribbon131 BT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</p:sldLayoutIdLst>
  <p:transition spd="med">
    <p:blinds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1143000"/>
            <a:ext cx="6629400" cy="2209800"/>
          </a:xfrm>
        </p:spPr>
        <p:txBody>
          <a:bodyPr/>
          <a:lstStyle/>
          <a:p>
            <a:pPr eaLnBrk="1" hangingPunct="1"/>
            <a:r>
              <a:rPr lang="en-US" dirty="0" smtClean="0"/>
              <a:t>Computer Technology: Types of Computers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733800"/>
            <a:ext cx="6858000" cy="2057400"/>
          </a:xfrm>
        </p:spPr>
        <p:txBody>
          <a:bodyPr/>
          <a:lstStyle/>
          <a:p>
            <a:pPr algn="l"/>
            <a:r>
              <a:rPr lang="en-US" sz="1400" b="1" dirty="0"/>
              <a:t>Standard 1: Technology Operations and Concepts</a:t>
            </a:r>
          </a:p>
          <a:p>
            <a:pPr algn="l"/>
            <a:endParaRPr lang="en-US" sz="1400" b="1" dirty="0"/>
          </a:p>
          <a:p>
            <a:pPr algn="l"/>
            <a:r>
              <a:rPr lang="en-US" sz="1400" b="1" dirty="0"/>
              <a:t>Students will be introduced to and be able to demonstrate a sound understanding of computer technology: what types of technology exist, how types of technology function, what component parts work with specific technologies.</a:t>
            </a:r>
            <a:endParaRPr lang="en-US" sz="1400" dirty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1093787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Portable Computers:</a:t>
            </a:r>
            <a:br>
              <a:rPr lang="en-US" sz="3600" dirty="0" smtClean="0"/>
            </a:br>
            <a:r>
              <a:rPr lang="en-US" sz="3600" dirty="0" smtClean="0"/>
              <a:t>4. </a:t>
            </a:r>
            <a:r>
              <a:rPr lang="en-US" sz="3600" b="1" dirty="0" smtClean="0"/>
              <a:t>Tablets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14400" y="1447800"/>
            <a:ext cx="3810000" cy="3810001"/>
          </a:xfrm>
        </p:spPr>
        <p:txBody>
          <a:bodyPr/>
          <a:lstStyle/>
          <a:p>
            <a:r>
              <a:rPr lang="en-US" sz="1800" dirty="0"/>
              <a:t>A </a:t>
            </a:r>
            <a:r>
              <a:rPr lang="en-US" sz="1800" dirty="0" smtClean="0"/>
              <a:t>tablet </a:t>
            </a:r>
            <a:r>
              <a:rPr lang="en-US" sz="1800" dirty="0"/>
              <a:t>is a one-piece mobile computer. They typically have a touchscreen with few physical buttons but an on-screen, virtual keyboard is commonly used.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Though </a:t>
            </a:r>
            <a:r>
              <a:rPr lang="en-US" sz="1800" dirty="0"/>
              <a:t>generally self-contained, a tablet computer may be connected to a physical keyboard or other input </a:t>
            </a:r>
            <a:r>
              <a:rPr lang="en-US" sz="1800" dirty="0"/>
              <a:t>device.</a:t>
            </a:r>
          </a:p>
          <a:p>
            <a:pPr eaLnBrk="1" hangingPunct="1">
              <a:lnSpc>
                <a:spcPct val="90000"/>
              </a:lnSpc>
            </a:pPr>
            <a:endParaRPr lang="en-US" sz="1800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28600" indent="-228600"/>
            <a:r>
              <a:rPr lang="en-US" sz="1200" b="1" dirty="0"/>
              <a:t>Examples:</a:t>
            </a:r>
          </a:p>
          <a:p>
            <a:pPr marL="457200" lvl="1" indent="-228600"/>
            <a:r>
              <a:rPr lang="en-US" sz="1200" b="1" dirty="0"/>
              <a:t>Slates</a:t>
            </a:r>
            <a:r>
              <a:rPr lang="en-US" sz="1200" dirty="0"/>
              <a:t> – Tablets without dedicated keyboards like the iPad and Android Tablets</a:t>
            </a:r>
          </a:p>
          <a:p>
            <a:pPr marL="457200" lvl="1" indent="-228600"/>
            <a:r>
              <a:rPr lang="en-US" sz="1200" b="1" dirty="0"/>
              <a:t>Mini Tablet </a:t>
            </a:r>
            <a:r>
              <a:rPr lang="en-US" sz="1200" dirty="0"/>
              <a:t>– </a:t>
            </a:r>
            <a:r>
              <a:rPr lang="en-US" sz="1200" dirty="0" smtClean="0"/>
              <a:t>Smaller </a:t>
            </a:r>
            <a:r>
              <a:rPr lang="en-US" sz="1200" dirty="0"/>
              <a:t>and lighter than standard tablets. Generally 6 – 7 inches. Kindle Fire, Galaxy Tab</a:t>
            </a:r>
          </a:p>
          <a:p>
            <a:pPr marL="457200" lvl="1" indent="-228600"/>
            <a:r>
              <a:rPr lang="en-US" sz="1200" b="1" dirty="0"/>
              <a:t>Phablet</a:t>
            </a:r>
            <a:r>
              <a:rPr lang="en-US" sz="1200" dirty="0"/>
              <a:t> – Cross between a phone and a regular tablet. LG Optimus Vu, Samsung Galaxy Note, and Dell Streak</a:t>
            </a:r>
          </a:p>
          <a:p>
            <a:pPr marL="457200" lvl="1" indent="-228600"/>
            <a:r>
              <a:rPr lang="en-US" sz="1200" b="1" dirty="0"/>
              <a:t>Dedicated keyboards </a:t>
            </a:r>
            <a:r>
              <a:rPr lang="en-US" sz="1200" dirty="0"/>
              <a:t>– These tablets blur the line between slate tablets and laptops</a:t>
            </a:r>
          </a:p>
          <a:p>
            <a:pPr marL="457200" lvl="1" indent="-228600"/>
            <a:r>
              <a:rPr lang="en-US" sz="1200" b="1" dirty="0"/>
              <a:t>Convertibles</a:t>
            </a:r>
            <a:r>
              <a:rPr lang="en-US" sz="1200" dirty="0"/>
              <a:t> – a slate tablet top-half with a permanently attached keyboard bottom-half. (Panasonic Toughbook, Inspiron Duo)</a:t>
            </a:r>
          </a:p>
          <a:p>
            <a:pPr marL="457200" lvl="1" indent="-228600"/>
            <a:r>
              <a:rPr lang="en-US" sz="1200" b="1" dirty="0"/>
              <a:t>Hybrids</a:t>
            </a:r>
            <a:r>
              <a:rPr lang="en-US" sz="1200" dirty="0"/>
              <a:t> – Hybrid tablets have a standard tablet base with a detachable keyboard that resembles a laptop keyboard.</a:t>
            </a:r>
          </a:p>
          <a:p>
            <a:pPr marL="457200" lvl="1" indent="-228600"/>
            <a:r>
              <a:rPr lang="en-US" sz="1200" b="1" dirty="0"/>
              <a:t>Booklets</a:t>
            </a:r>
            <a:r>
              <a:rPr lang="en-US" sz="1200" dirty="0"/>
              <a:t> - Booklets are dual-touchscreen tablet computers</a:t>
            </a:r>
          </a:p>
          <a:p>
            <a:endParaRPr lang="en-US" sz="12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27945"/>
            <a:ext cx="3810000" cy="247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8" t="11994" r="12687" b="11524"/>
          <a:stretch/>
        </p:blipFill>
        <p:spPr bwMode="auto">
          <a:xfrm>
            <a:off x="6818746" y="5242579"/>
            <a:ext cx="1981200" cy="153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t0.gstatic.com/images?q=tbn:ANd9GcTnjyJHo9WRF4sCpDqXNk1JJv2dh7PNLferyBnnQx8NRaEhsRyD:regmedia.co.uk/2012/11/06/ipad4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0407">
            <a:off x="4724400" y="5638800"/>
            <a:ext cx="1861127" cy="95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002539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5. Mobile Devices/Handheld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600201"/>
            <a:ext cx="3810000" cy="25146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Personal computer small enough to fit into a person’s hand, also called handheld, pocket PC or Palmtop.</a:t>
            </a:r>
          </a:p>
          <a:p>
            <a:pPr eaLnBrk="1" hangingPunct="1"/>
            <a:r>
              <a:rPr lang="en-US" sz="2000" dirty="0" smtClean="0"/>
              <a:t>Many can be synchronized with a personal computer as a backup.</a:t>
            </a:r>
          </a:p>
        </p:txBody>
      </p:sp>
      <p:pic>
        <p:nvPicPr>
          <p:cNvPr id="4096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614" y="1447800"/>
            <a:ext cx="15811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952625"/>
            <a:ext cx="21145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34687" y="4114800"/>
            <a:ext cx="4076700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eaLnBrk="1" hangingPunct="1">
              <a:lnSpc>
                <a:spcPct val="90000"/>
              </a:lnSpc>
              <a:buClr>
                <a:schemeClr val="folHlink"/>
              </a:buClr>
              <a:buSzPct val="90000"/>
            </a:pPr>
            <a:r>
              <a:rPr lang="en-US" sz="2000" dirty="0"/>
              <a:t>Examples:</a:t>
            </a:r>
          </a:p>
          <a:p>
            <a:pPr marL="742950" lvl="2" indent="-342900">
              <a:lnSpc>
                <a:spcPct val="90000"/>
              </a:lnSpc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Mobile </a:t>
            </a:r>
            <a:r>
              <a:rPr lang="en-US" dirty="0" smtClean="0"/>
              <a:t>Internet </a:t>
            </a:r>
            <a:r>
              <a:rPr lang="en-US" dirty="0"/>
              <a:t>device</a:t>
            </a:r>
          </a:p>
          <a:p>
            <a:pPr marL="742950" lvl="2" indent="-342900" eaLnBrk="1" hangingPunct="1">
              <a:lnSpc>
                <a:spcPct val="90000"/>
              </a:lnSpc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Personal Digital Assistant (PDA)</a:t>
            </a:r>
          </a:p>
          <a:p>
            <a:pPr marL="742950" lvl="2" indent="-342900" eaLnBrk="1" hangingPunct="1">
              <a:lnSpc>
                <a:spcPct val="90000"/>
              </a:lnSpc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IPod – MP3 Players</a:t>
            </a:r>
          </a:p>
          <a:p>
            <a:pPr marL="742950" lvl="2" indent="-342900" eaLnBrk="1" hangingPunct="1">
              <a:lnSpc>
                <a:spcPct val="90000"/>
              </a:lnSpc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Smartphone / Tablet – Mobile Phone</a:t>
            </a:r>
          </a:p>
          <a:p>
            <a:pPr marL="742950" lvl="2" indent="-342900" eaLnBrk="1" hangingPunct="1">
              <a:lnSpc>
                <a:spcPct val="90000"/>
              </a:lnSpc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Tablet Computer</a:t>
            </a:r>
          </a:p>
          <a:p>
            <a:pPr marL="742950" lvl="2" indent="-342900" eaLnBrk="1" hangingPunct="1">
              <a:lnSpc>
                <a:spcPct val="90000"/>
              </a:lnSpc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Portable Media Player</a:t>
            </a:r>
          </a:p>
          <a:p>
            <a:pPr marL="742950" lvl="2" indent="-342900" eaLnBrk="1" hangingPunct="1">
              <a:lnSpc>
                <a:spcPct val="90000"/>
              </a:lnSpc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Handheld Game </a:t>
            </a:r>
            <a:r>
              <a:rPr lang="en-US" dirty="0" smtClean="0"/>
              <a:t>Console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43400" y="4338493"/>
            <a:ext cx="436245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2" indent="-342900">
              <a:lnSpc>
                <a:spcPct val="90000"/>
              </a:lnSpc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Calculator</a:t>
            </a:r>
          </a:p>
          <a:p>
            <a:pPr marL="742950" lvl="2" indent="-342900">
              <a:lnSpc>
                <a:spcPct val="90000"/>
              </a:lnSpc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Handheld game console</a:t>
            </a:r>
          </a:p>
          <a:p>
            <a:pPr marL="742950" lvl="2" indent="-342900">
              <a:lnSpc>
                <a:spcPct val="90000"/>
              </a:lnSpc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Portable media player</a:t>
            </a:r>
          </a:p>
          <a:p>
            <a:pPr marL="742950" lvl="2" indent="-342900">
              <a:lnSpc>
                <a:spcPct val="90000"/>
              </a:lnSpc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Digital still camera (DSC)</a:t>
            </a:r>
          </a:p>
          <a:p>
            <a:pPr marL="742950" lvl="2" indent="-342900">
              <a:lnSpc>
                <a:spcPct val="90000"/>
              </a:lnSpc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Digital video camera (DVC or digital camcorder)</a:t>
            </a:r>
          </a:p>
          <a:p>
            <a:pPr marL="742950" lvl="2" indent="-342900">
              <a:lnSpc>
                <a:spcPct val="90000"/>
              </a:lnSpc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Mobile phone</a:t>
            </a:r>
          </a:p>
          <a:p>
            <a:pPr marL="742950" lvl="2" indent="-342900">
              <a:lnSpc>
                <a:spcPct val="90000"/>
              </a:lnSpc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Pager</a:t>
            </a:r>
          </a:p>
          <a:p>
            <a:pPr marL="742950" lvl="2" indent="-342900">
              <a:lnSpc>
                <a:spcPct val="90000"/>
              </a:lnSpc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Personal navigation device (PND)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6. Workstations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High-performance single-user computer with advanced input, output and storage components that can be networked with other workstations.</a:t>
            </a:r>
          </a:p>
          <a:p>
            <a:pPr eaLnBrk="1" hangingPunct="1"/>
            <a:r>
              <a:rPr lang="en-US" sz="2000" dirty="0" smtClean="0"/>
              <a:t>Resemble desktop personal computers but provide users with more processing power and greater </a:t>
            </a:r>
            <a:r>
              <a:rPr lang="en-US" sz="2000" dirty="0" smtClean="0"/>
              <a:t>capabilities.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Used for complex applications that require considerable computing power and high-quality graphics </a:t>
            </a:r>
            <a:r>
              <a:rPr lang="en-US" sz="2000" dirty="0" smtClean="0"/>
              <a:t>resolution.</a:t>
            </a:r>
            <a:endParaRPr lang="en-US" sz="2000" dirty="0" smtClean="0"/>
          </a:p>
          <a:p>
            <a:pPr lvl="1" eaLnBrk="1" hangingPunct="1"/>
            <a:r>
              <a:rPr lang="en-US" sz="1800" dirty="0" smtClean="0"/>
              <a:t>Examples are computer-aided </a:t>
            </a:r>
            <a:r>
              <a:rPr lang="en-US" sz="1800" dirty="0" smtClean="0"/>
              <a:t>design (CAD), computer-assisted manufacturing (CAM), desktop </a:t>
            </a:r>
            <a:r>
              <a:rPr lang="en-US" sz="1800" dirty="0" smtClean="0"/>
              <a:t>publishing, </a:t>
            </a:r>
            <a:r>
              <a:rPr lang="en-US" sz="1800" dirty="0" smtClean="0"/>
              <a:t>and software development.</a:t>
            </a:r>
          </a:p>
          <a:p>
            <a:pPr eaLnBrk="1" hangingPunct="1"/>
            <a:r>
              <a:rPr lang="en-US" sz="2000" dirty="0"/>
              <a:t>Can also be an ordinary personal computer attached to a LAN </a:t>
            </a:r>
            <a:r>
              <a:rPr lang="en-US" sz="2000" dirty="0" smtClean="0"/>
              <a:t>(Local Area </a:t>
            </a:r>
            <a:r>
              <a:rPr lang="en-US" sz="2000" dirty="0"/>
              <a:t>N</a:t>
            </a:r>
            <a:r>
              <a:rPr lang="en-US" sz="2000" dirty="0" smtClean="0"/>
              <a:t>etwork</a:t>
            </a:r>
            <a:r>
              <a:rPr lang="en-US" sz="2000" dirty="0"/>
              <a:t>).</a:t>
            </a:r>
          </a:p>
          <a:p>
            <a:pPr eaLnBrk="1" hangingPunct="1"/>
            <a:endParaRPr lang="en-US" sz="2000" dirty="0" smtClean="0"/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5105400"/>
            <a:ext cx="2286000" cy="159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7. Mainframe Computers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600200"/>
            <a:ext cx="3810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Capable of accommodating hundreds of network users performing different computing tasks.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Government agencies, banks, universities and insurance companies use them to handle millions of transactions each day.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Usually the size of a large cabinet.</a:t>
            </a:r>
          </a:p>
        </p:txBody>
      </p:sp>
      <p:pic>
        <p:nvPicPr>
          <p:cNvPr id="43012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752600"/>
            <a:ext cx="2514600" cy="3143250"/>
          </a:xfrm>
          <a:noFill/>
        </p:spPr>
      </p:pic>
      <p:pic>
        <p:nvPicPr>
          <p:cNvPr id="4301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5105400"/>
            <a:ext cx="15621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981200"/>
            <a:ext cx="17335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8. Supercomputers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Fastest, most powerful, and most expensive type of computer designed for multiple users.</a:t>
            </a:r>
          </a:p>
          <a:p>
            <a:pPr eaLnBrk="1" hangingPunct="1"/>
            <a:r>
              <a:rPr lang="en-US" dirty="0" smtClean="0"/>
              <a:t>Many are capable of performing trillions of calculations in a single second.</a:t>
            </a:r>
          </a:p>
          <a:p>
            <a:pPr lvl="1" eaLnBrk="1" hangingPunct="1"/>
            <a:r>
              <a:rPr lang="en-US" dirty="0" smtClean="0"/>
              <a:t>Typical uses</a:t>
            </a:r>
          </a:p>
          <a:p>
            <a:pPr lvl="2" eaLnBrk="1" hangingPunct="1"/>
            <a:r>
              <a:rPr lang="en-US" dirty="0" smtClean="0"/>
              <a:t>Weather forecasting</a:t>
            </a:r>
          </a:p>
          <a:p>
            <a:pPr lvl="2" eaLnBrk="1" hangingPunct="1"/>
            <a:r>
              <a:rPr lang="en-US" dirty="0" smtClean="0"/>
              <a:t>Comparing DNA sequences</a:t>
            </a:r>
          </a:p>
          <a:p>
            <a:pPr lvl="2" eaLnBrk="1" hangingPunct="1"/>
            <a:r>
              <a:rPr lang="en-US" dirty="0" smtClean="0"/>
              <a:t>Creating artificially intelligent robots</a:t>
            </a:r>
          </a:p>
          <a:p>
            <a:pPr lvl="2" eaLnBrk="1" hangingPunct="1"/>
            <a:r>
              <a:rPr lang="en-US" dirty="0" smtClean="0"/>
              <a:t>Performing financial </a:t>
            </a:r>
            <a:r>
              <a:rPr lang="en-US" dirty="0" smtClean="0"/>
              <a:t>analyses</a:t>
            </a:r>
            <a:endParaRPr lang="en-US" dirty="0" smtClean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Special Purpose Computers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600200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Computers are, in fact, all around you. Microprocessor chips are found in many electronic devices (in your iPod, in your DVD player, in your microwave, in your car</a:t>
            </a:r>
            <a:r>
              <a:rPr lang="en-US" sz="2400" dirty="0" smtClean="0"/>
              <a:t>, and </a:t>
            </a:r>
            <a:r>
              <a:rPr lang="en-US" sz="2400" dirty="0" smtClean="0"/>
              <a:t>in your phone). These are special-purpose computers that run programs to control equipment and optimize its </a:t>
            </a:r>
            <a:r>
              <a:rPr lang="en-US" sz="2400" dirty="0" smtClean="0"/>
              <a:t>performance.</a:t>
            </a:r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685800" y="4038600"/>
            <a:ext cx="35052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 smtClean="0"/>
              <a:t>Examples:</a:t>
            </a:r>
          </a:p>
          <a:p>
            <a:pPr lvl="1">
              <a:buFont typeface="Arial"/>
              <a:buChar char="•"/>
            </a:pPr>
            <a:r>
              <a:rPr lang="en-US" sz="2100" dirty="0" smtClean="0"/>
              <a:t>Household appliances</a:t>
            </a:r>
          </a:p>
          <a:p>
            <a:pPr lvl="1">
              <a:buFont typeface="Arial"/>
              <a:buChar char="•"/>
            </a:pPr>
            <a:r>
              <a:rPr lang="en-US" sz="2100" dirty="0" smtClean="0"/>
              <a:t>Automobiles</a:t>
            </a:r>
          </a:p>
          <a:p>
            <a:pPr lvl="1">
              <a:buFont typeface="Arial"/>
              <a:buChar char="•"/>
            </a:pPr>
            <a:r>
              <a:rPr lang="en-US" sz="2100" dirty="0" smtClean="0"/>
              <a:t>Car keys</a:t>
            </a:r>
          </a:p>
          <a:p>
            <a:pPr lvl="1">
              <a:buFont typeface="Arial"/>
              <a:buChar char="•"/>
            </a:pPr>
            <a:r>
              <a:rPr lang="en-US" sz="2100" dirty="0" smtClean="0"/>
              <a:t>Tools </a:t>
            </a:r>
          </a:p>
          <a:p>
            <a:pPr lvl="1">
              <a:buFont typeface="Arial"/>
              <a:buChar char="•"/>
            </a:pPr>
            <a:r>
              <a:rPr lang="en-US" sz="2100" dirty="0" smtClean="0"/>
              <a:t>Test instruments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43400" y="4572000"/>
            <a:ext cx="396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/>
              <a:buChar char="•"/>
            </a:pPr>
            <a:r>
              <a:rPr lang="en-US" sz="2000" dirty="0" smtClean="0"/>
              <a:t>Toys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Light switches/dimmers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Electrical circuit breakers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Smoke alarms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 Computers in your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type of computer(s) do you have at your home. If you don’t have </a:t>
            </a:r>
            <a:r>
              <a:rPr lang="en-US" dirty="0" smtClean="0"/>
              <a:t>any, </a:t>
            </a:r>
            <a:r>
              <a:rPr lang="en-US" dirty="0" smtClean="0"/>
              <a:t>answer none. </a:t>
            </a:r>
            <a:r>
              <a:rPr lang="en-US" dirty="0" smtClean="0"/>
              <a:t>(Don’t include special-purpose computers </a:t>
            </a:r>
            <a:r>
              <a:rPr lang="en-US" dirty="0" smtClean="0"/>
              <a:t>like tools, car keys, etc.)</a:t>
            </a:r>
          </a:p>
          <a:p>
            <a:pPr lvl="1"/>
            <a:r>
              <a:rPr lang="en-US" b="1" dirty="0" smtClean="0"/>
              <a:t>Example – </a:t>
            </a:r>
            <a:r>
              <a:rPr lang="en-US" dirty="0" smtClean="0"/>
              <a:t>At </a:t>
            </a:r>
            <a:r>
              <a:rPr lang="en-US" dirty="0" smtClean="0"/>
              <a:t>my </a:t>
            </a:r>
            <a:r>
              <a:rPr lang="en-US" dirty="0" smtClean="0"/>
              <a:t>house, </a:t>
            </a:r>
            <a:r>
              <a:rPr lang="en-US" dirty="0" smtClean="0"/>
              <a:t>we </a:t>
            </a:r>
            <a:r>
              <a:rPr lang="en-US" dirty="0" smtClean="0"/>
              <a:t>have</a:t>
            </a:r>
            <a:r>
              <a:rPr lang="en-US" dirty="0"/>
              <a:t> </a:t>
            </a:r>
            <a:r>
              <a:rPr lang="en-US" dirty="0" smtClean="0"/>
              <a:t>1</a:t>
            </a:r>
            <a:r>
              <a:rPr lang="en-US" dirty="0" smtClean="0"/>
              <a:t> </a:t>
            </a:r>
            <a:r>
              <a:rPr lang="en-US" dirty="0" smtClean="0"/>
              <a:t>desktops, </a:t>
            </a:r>
            <a:r>
              <a:rPr lang="en-US" dirty="0" smtClean="0"/>
              <a:t>3 </a:t>
            </a:r>
            <a:r>
              <a:rPr lang="en-US" dirty="0" smtClean="0"/>
              <a:t>laptops, </a:t>
            </a:r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 smtClean="0"/>
              <a:t>iPods, 1 iPad, </a:t>
            </a:r>
            <a:r>
              <a:rPr lang="en-US" dirty="0" smtClean="0"/>
              <a:t>3 </a:t>
            </a:r>
            <a:r>
              <a:rPr lang="en-US" dirty="0" smtClean="0"/>
              <a:t>smartphones, </a:t>
            </a:r>
            <a:r>
              <a:rPr lang="en-US" dirty="0" smtClean="0"/>
              <a:t>2 Samsung Galaxy tablets, 1 Surface Pro 3, and 1 Wii. </a:t>
            </a:r>
            <a:r>
              <a:rPr lang="en-US" dirty="0" smtClean="0"/>
              <a:t>I think that is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084303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more </a:t>
            </a:r>
            <a:r>
              <a:rPr lang="en-US" dirty="0" smtClean="0"/>
              <a:t>questions…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11. Do you have </a:t>
            </a:r>
            <a:r>
              <a:rPr lang="en-US" dirty="0" smtClean="0"/>
              <a:t>Internet </a:t>
            </a:r>
            <a:r>
              <a:rPr lang="en-US" dirty="0" smtClean="0"/>
              <a:t>access at home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12. Do you have Wi-Fi access at home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13. Do you have a printer at home?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656899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Resource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Fuller, Floyd; Larson, Brian. </a:t>
            </a:r>
            <a:r>
              <a:rPr lang="en-US" u="sng" dirty="0" smtClean="0"/>
              <a:t>Computers Understanding Technology</a:t>
            </a:r>
            <a:r>
              <a:rPr lang="en-US" dirty="0" smtClean="0"/>
              <a:t>. St. Paul: Paradigm Publishing, Inc. 2011.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Gordon, Jon; </a:t>
            </a:r>
            <a:r>
              <a:rPr lang="en-US" dirty="0" err="1" smtClean="0"/>
              <a:t>Lankisch</a:t>
            </a:r>
            <a:r>
              <a:rPr lang="en-US" dirty="0" smtClean="0"/>
              <a:t>, Karen; Muir, Nancy; Seguin, Denise; </a:t>
            </a:r>
            <a:r>
              <a:rPr lang="en-US" dirty="0" err="1" smtClean="0"/>
              <a:t>Verno</a:t>
            </a:r>
            <a:r>
              <a:rPr lang="en-US" dirty="0" smtClean="0"/>
              <a:t>, Anita. </a:t>
            </a:r>
            <a:r>
              <a:rPr lang="en-US" u="sng" dirty="0" smtClean="0"/>
              <a:t>Our Digital World. </a:t>
            </a:r>
            <a:r>
              <a:rPr lang="en-US" dirty="0" smtClean="0"/>
              <a:t> St. Paul: Paradigm Publishing, Inc. 2011.</a:t>
            </a:r>
            <a:endParaRPr lang="en-US" u="sng" dirty="0" smtClean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Computers Work – </a:t>
            </a:r>
            <a:r>
              <a:rPr lang="en-US" sz="1400" dirty="0" smtClean="0"/>
              <a:t>Computers are designed to accept data a user enters, process data according to program instructions, and then output the processed data in a useful form – as information.</a:t>
            </a:r>
            <a:endParaRPr lang="en-US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What is a Computer?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A </a:t>
            </a:r>
            <a:r>
              <a:rPr lang="en-US" sz="3200" dirty="0"/>
              <a:t>device that accepts </a:t>
            </a:r>
            <a:r>
              <a:rPr lang="en-US" sz="3200" dirty="0">
                <a:solidFill>
                  <a:schemeClr val="accent2"/>
                </a:solidFill>
              </a:rPr>
              <a:t>input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B050"/>
                </a:solidFill>
              </a:rPr>
              <a:t>processes</a:t>
            </a:r>
            <a:r>
              <a:rPr lang="en-US" sz="3200" dirty="0"/>
              <a:t> data, </a:t>
            </a:r>
            <a:r>
              <a:rPr lang="en-US" sz="3200" dirty="0">
                <a:solidFill>
                  <a:srgbClr val="7030A0"/>
                </a:solidFill>
              </a:rPr>
              <a:t>stores</a:t>
            </a:r>
            <a:r>
              <a:rPr lang="en-US" sz="3200" dirty="0"/>
              <a:t> data, and </a:t>
            </a:r>
            <a:r>
              <a:rPr lang="en-US" sz="3200" dirty="0" smtClean="0">
                <a:solidFill>
                  <a:srgbClr val="FFC000"/>
                </a:solidFill>
              </a:rPr>
              <a:t>produces</a:t>
            </a:r>
            <a:r>
              <a:rPr lang="en-US" sz="3200" dirty="0" smtClean="0"/>
              <a:t> </a:t>
            </a:r>
            <a:r>
              <a:rPr lang="en-US" sz="3200" dirty="0">
                <a:solidFill>
                  <a:srgbClr val="0000FF"/>
                </a:solidFill>
              </a:rPr>
              <a:t>output</a:t>
            </a:r>
            <a:r>
              <a:rPr lang="en-US" sz="3200" dirty="0"/>
              <a:t>, all according to a series of stored instructions</a:t>
            </a:r>
            <a:r>
              <a:rPr lang="en-US" sz="32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sz="3200" dirty="0"/>
          </a:p>
          <a:p>
            <a:pPr eaLnBrk="1" hangingPunct="1">
              <a:lnSpc>
                <a:spcPct val="80000"/>
              </a:lnSpc>
            </a:pPr>
            <a:endParaRPr lang="en-US" sz="1700" dirty="0" smtClean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Computers Work</a:t>
            </a:r>
            <a:br>
              <a:rPr lang="en-US" dirty="0" smtClean="0"/>
            </a:br>
            <a:r>
              <a:rPr lang="en-US" sz="2400" dirty="0" smtClean="0"/>
              <a:t>Basic Terminology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b="1" dirty="0" smtClean="0"/>
              <a:t>Input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Data that is entered into a computer or other device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dirty="0" smtClean="0"/>
              <a:t>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Raw, unorganized facts and figures that you put into a computer. Results of the computer storing, 1 &amp; 0s, bits and bytes.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dirty="0" smtClean="0"/>
              <a:t>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The words, numbers, sounds, symbols, graphics, etc. produced by a computer. Data that has been processed to make it useful for a specific purpose. What you can get out of a computer.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dirty="0" smtClean="0"/>
              <a:t>Output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Information that results from the computer </a:t>
            </a:r>
            <a:r>
              <a:rPr lang="en-US" sz="2200" dirty="0"/>
              <a:t>processing. </a:t>
            </a:r>
            <a:r>
              <a:rPr lang="en-US" sz="2200" b="1" dirty="0" smtClean="0"/>
              <a:t>For </a:t>
            </a:r>
            <a:r>
              <a:rPr lang="en-US" sz="2200" b="1" dirty="0"/>
              <a:t>example</a:t>
            </a:r>
            <a:r>
              <a:rPr lang="en-US" sz="2200" dirty="0"/>
              <a:t>, what is communicated, printed, shown on the </a:t>
            </a:r>
            <a:r>
              <a:rPr lang="en-US" sz="2200" dirty="0" smtClean="0"/>
              <a:t>monitor, </a:t>
            </a:r>
            <a:r>
              <a:rPr lang="en-US" sz="2200" dirty="0"/>
              <a:t>or transmitted electronically</a:t>
            </a:r>
            <a:r>
              <a:rPr lang="en-US" sz="2200" dirty="0" smtClean="0"/>
              <a:t>. </a:t>
            </a:r>
            <a:endParaRPr lang="en-US" sz="2200" dirty="0"/>
          </a:p>
          <a:p>
            <a:pPr lvl="1" eaLnBrk="1" hangingPunct="1">
              <a:lnSpc>
                <a:spcPct val="80000"/>
              </a:lnSpc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190578532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Computers Work</a:t>
            </a:r>
            <a:br>
              <a:rPr lang="en-US" dirty="0" smtClean="0"/>
            </a:br>
            <a:r>
              <a:rPr lang="en-US" sz="2400" dirty="0" smtClean="0"/>
              <a:t>Basic Terminology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Processing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The reading of 0’s and 1’s and determining (by software) what action to </a:t>
            </a:r>
            <a:r>
              <a:rPr lang="en-US" sz="2400" dirty="0" smtClean="0"/>
              <a:t>take. Manipulation of the data by the computer to create information.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Memory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Area of the computer that </a:t>
            </a:r>
            <a:r>
              <a:rPr lang="en-US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temporarily</a:t>
            </a:r>
            <a:r>
              <a:rPr lang="en-US" sz="2400" dirty="0" smtClean="0"/>
              <a:t> holds data waiting to be processed, stored, or given as output.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Storage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Area of the computer that holds data on a </a:t>
            </a:r>
            <a:r>
              <a:rPr lang="en-US" sz="2400" b="1" dirty="0" smtClean="0">
                <a:solidFill>
                  <a:srgbClr val="00B050"/>
                </a:solidFill>
              </a:rPr>
              <a:t>permanent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basis when it is not immediately needed for processing.</a:t>
            </a:r>
          </a:p>
        </p:txBody>
      </p:sp>
    </p:spTree>
    <p:extLst>
      <p:ext uri="{BB962C8B-B14F-4D97-AF65-F5344CB8AC3E}">
        <p14:creationId xmlns:p14="http://schemas.microsoft.com/office/powerpoint/2010/main" val="3645322173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7434263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838200" y="304800"/>
            <a:ext cx="723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/>
              <a:t>Information Processing Cycle – </a:t>
            </a:r>
            <a:r>
              <a:rPr lang="en-US" sz="1400" dirty="0"/>
              <a:t>using a computer to convert data into useful information </a:t>
            </a:r>
            <a:r>
              <a:rPr lang="en-US" sz="3200" b="1" dirty="0"/>
              <a:t> 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Computers</a:t>
            </a:r>
          </a:p>
        </p:txBody>
      </p:sp>
      <p:pic>
        <p:nvPicPr>
          <p:cNvPr id="36867" name="Picture 8" descr="j01784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828800"/>
            <a:ext cx="6400800" cy="4267200"/>
          </a:xfrm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1. Personal Computer (PC)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Self-contained computer capable of input, processing, output, and storage.</a:t>
            </a:r>
          </a:p>
          <a:p>
            <a:pPr eaLnBrk="1" hangingPunct="1"/>
            <a:r>
              <a:rPr lang="en-US" sz="2000" dirty="0" smtClean="0"/>
              <a:t>Must have at least one input device, one storage device, one output device, a processor, and memory.</a:t>
            </a:r>
          </a:p>
          <a:p>
            <a:pPr eaLnBrk="1" hangingPunct="1"/>
            <a:r>
              <a:rPr lang="en-US" sz="2000" dirty="0" smtClean="0"/>
              <a:t>Three major groups of PCs are desktop computers, portable computers, and mobile devices/handheld computers.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pic>
        <p:nvPicPr>
          <p:cNvPr id="37892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62600" y="1828800"/>
            <a:ext cx="2409825" cy="1895475"/>
          </a:xfrm>
          <a:noFill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2. Desktop Computer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PC that fits on a desk and runs on power from an electrical wall outlet.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The CPU can be housed in either a vertical or a horizontal case.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Has separate components (keyboard, mouse, etc.) that are each plugged into the computer.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May be used in the home, home office, library, or corporate setting.</a:t>
            </a:r>
          </a:p>
        </p:txBody>
      </p:sp>
      <p:pic>
        <p:nvPicPr>
          <p:cNvPr id="3891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Portable Computer:</a:t>
            </a:r>
            <a:br>
              <a:rPr lang="en-US" dirty="0" smtClean="0"/>
            </a:br>
            <a:r>
              <a:rPr lang="en-US" dirty="0" smtClean="0"/>
              <a:t>3. Laptop, Netbook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 personal computer that is small enough to be moved around easily.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Laptop Computer: </a:t>
            </a:r>
            <a:r>
              <a:rPr lang="en-US" sz="2000" dirty="0" smtClean="0"/>
              <a:t>A portable computer that is small enough to be placed on a lap or carried by its user from place to place. 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It is also referred to as notebook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Netbook</a:t>
            </a:r>
            <a:r>
              <a:rPr lang="en-US" sz="2000" dirty="0" smtClean="0"/>
              <a:t>: Computer that is smaller and has less power than a full-size notebook. It’s main purpose being e-mail and Internet access.</a:t>
            </a:r>
          </a:p>
        </p:txBody>
      </p:sp>
      <p:pic>
        <p:nvPicPr>
          <p:cNvPr id="3994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514600"/>
            <a:ext cx="2971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5"/>
    </p:bld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1304</TotalTime>
  <Words>1213</Words>
  <Application>Microsoft Office PowerPoint</Application>
  <PresentationFormat>On-screen Show (4:3)</PresentationFormat>
  <Paragraphs>115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Layers</vt:lpstr>
      <vt:lpstr>Computer Technology: Types of Computers</vt:lpstr>
      <vt:lpstr>How Computers Work – Computers are designed to accept data a user enters, process data according to program instructions, and then output the processed data in a useful form – as information.</vt:lpstr>
      <vt:lpstr>How Computers Work Basic Terminology</vt:lpstr>
      <vt:lpstr>How Computers Work Basic Terminology</vt:lpstr>
      <vt:lpstr>PowerPoint Presentation</vt:lpstr>
      <vt:lpstr>Types of Computers</vt:lpstr>
      <vt:lpstr>1. Personal Computer (PC)</vt:lpstr>
      <vt:lpstr>2. Desktop Computer</vt:lpstr>
      <vt:lpstr>Portable Computer: 3. Laptop, Netbook</vt:lpstr>
      <vt:lpstr>Portable Computers: 4. Tablets</vt:lpstr>
      <vt:lpstr>5. Mobile Devices/Handheld</vt:lpstr>
      <vt:lpstr>6. Workstations</vt:lpstr>
      <vt:lpstr>7. Mainframe Computers</vt:lpstr>
      <vt:lpstr>8. Supercomputers</vt:lpstr>
      <vt:lpstr>9. Special Purpose Computers</vt:lpstr>
      <vt:lpstr>10. Computers in your home</vt:lpstr>
      <vt:lpstr>A few more questions…</vt:lpstr>
      <vt:lpstr>Resource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Computers</dc:title>
  <dc:creator>Mikelle Roth</dc:creator>
  <cp:lastModifiedBy>Monica Earl</cp:lastModifiedBy>
  <cp:revision>185</cp:revision>
  <dcterms:created xsi:type="dcterms:W3CDTF">2014-01-16T15:37:33Z</dcterms:created>
  <dcterms:modified xsi:type="dcterms:W3CDTF">2015-01-21T15:32:53Z</dcterms:modified>
</cp:coreProperties>
</file>