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6" r:id="rId2"/>
    <p:sldId id="265" r:id="rId3"/>
    <p:sldId id="267" r:id="rId4"/>
    <p:sldId id="264" r:id="rId5"/>
    <p:sldId id="256" r:id="rId6"/>
    <p:sldId id="257" r:id="rId7"/>
    <p:sldId id="258" r:id="rId8"/>
    <p:sldId id="259" r:id="rId9"/>
    <p:sldId id="260" r:id="rId10"/>
    <p:sldId id="261" r:id="rId11"/>
    <p:sldId id="262" r:id="rId12"/>
    <p:sldId id="263"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8D020-0F20-FD4E-93F3-BFB482CE07C1}" type="datetimeFigureOut">
              <a:rPr lang="en-US" smtClean="0"/>
              <a:pPr/>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5281B-C565-024D-A13F-E62806A0D3D0}" type="slidenum">
              <a:rPr lang="en-US" smtClean="0"/>
              <a:pPr/>
              <a:t>‹#›</a:t>
            </a:fld>
            <a:endParaRPr lang="en-US"/>
          </a:p>
        </p:txBody>
      </p:sp>
    </p:spTree>
    <p:extLst>
      <p:ext uri="{BB962C8B-B14F-4D97-AF65-F5344CB8AC3E}">
        <p14:creationId xmlns:p14="http://schemas.microsoft.com/office/powerpoint/2010/main" val="3335230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15281B-C565-024D-A13F-E62806A0D3D0}" type="slidenum">
              <a:rPr lang="en-US" smtClean="0"/>
              <a:pPr/>
              <a:t>5</a:t>
            </a:fld>
            <a:endParaRPr lang="en-US"/>
          </a:p>
        </p:txBody>
      </p:sp>
    </p:spTree>
    <p:extLst>
      <p:ext uri="{BB962C8B-B14F-4D97-AF65-F5344CB8AC3E}">
        <p14:creationId xmlns:p14="http://schemas.microsoft.com/office/powerpoint/2010/main" val="232340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D23F8-1ED9-984F-8B06-2CBE6D59D1B8}"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chemeClr val="bg1"/>
            </a:gs>
            <a:gs pos="100000">
              <a:schemeClr val="accent1">
                <a:lumMod val="40000"/>
                <a:lumOff val="6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D23F8-1ED9-984F-8B06-2CBE6D59D1B8}" type="datetimeFigureOut">
              <a:rPr lang="en-US" smtClean="0"/>
              <a:pPr/>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60F3-ED69-9342-9663-65CB60A183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vU8fL4MiSQ"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jobsearch.about.com/od/interviewsnetworking/a/dressforsuccess.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yfuture.com/careers/tools-checklists/resume-build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75752"/>
            <a:ext cx="9144000" cy="1398105"/>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prstTxWarp prst="textTriangle">
              <a:avLst>
                <a:gd name="adj" fmla="val 52722"/>
              </a:avLst>
            </a:prstTxWarp>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Getting a Job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2402175" y="3952772"/>
            <a:ext cx="4339650" cy="2677656"/>
          </a:xfrm>
          <a:prstGeom prst="rect">
            <a:avLst/>
          </a:prstGeom>
          <a:noFill/>
        </p:spPr>
        <p:txBody>
          <a:bodyPr wrap="none" rtlCol="0">
            <a:spAutoFit/>
          </a:bodyPr>
          <a:lstStyle/>
          <a:p>
            <a:pPr>
              <a:buFont typeface="Arial"/>
              <a:buChar char="•"/>
            </a:pPr>
            <a:r>
              <a:rPr lang="en-US" sz="2400" dirty="0" smtClean="0"/>
              <a:t>Gather all necessary information</a:t>
            </a:r>
          </a:p>
          <a:p>
            <a:pPr>
              <a:buFont typeface="Arial"/>
              <a:buChar char="•"/>
            </a:pPr>
            <a:r>
              <a:rPr lang="en-US" sz="2400" dirty="0" smtClean="0"/>
              <a:t>Fill out job applications</a:t>
            </a:r>
          </a:p>
          <a:p>
            <a:pPr>
              <a:buFont typeface="Arial"/>
              <a:buChar char="•"/>
            </a:pPr>
            <a:r>
              <a:rPr lang="en-US" sz="2400" dirty="0" smtClean="0"/>
              <a:t>Create a resume</a:t>
            </a:r>
          </a:p>
          <a:p>
            <a:pPr>
              <a:buFont typeface="Arial"/>
              <a:buChar char="•"/>
            </a:pPr>
            <a:r>
              <a:rPr lang="en-US" sz="2400" dirty="0" smtClean="0"/>
              <a:t>Apply</a:t>
            </a:r>
          </a:p>
          <a:p>
            <a:pPr>
              <a:buFont typeface="Arial"/>
              <a:buChar char="•"/>
            </a:pPr>
            <a:r>
              <a:rPr lang="en-US" sz="2400" dirty="0" smtClean="0"/>
              <a:t>Practice for Interview</a:t>
            </a:r>
          </a:p>
          <a:p>
            <a:pPr>
              <a:buFont typeface="Arial"/>
              <a:buChar char="•"/>
            </a:pPr>
            <a:r>
              <a:rPr lang="en-US" sz="2400" dirty="0" smtClean="0"/>
              <a:t>Plan appearance</a:t>
            </a:r>
          </a:p>
          <a:p>
            <a:pPr>
              <a:buFont typeface="Arial"/>
              <a:buChar char="•"/>
            </a:pPr>
            <a:r>
              <a:rPr lang="en-US" sz="2400" dirty="0" smtClean="0"/>
              <a:t>Interview for the job</a:t>
            </a:r>
            <a:endParaRPr lang="en-US" sz="2400" dirty="0"/>
          </a:p>
        </p:txBody>
      </p:sp>
      <p:sp>
        <p:nvSpPr>
          <p:cNvPr id="4" name="TextBox 3"/>
          <p:cNvSpPr txBox="1"/>
          <p:nvPr/>
        </p:nvSpPr>
        <p:spPr>
          <a:xfrm>
            <a:off x="1021292" y="2216876"/>
            <a:ext cx="7101423" cy="1569660"/>
          </a:xfrm>
          <a:prstGeom prst="rect">
            <a:avLst/>
          </a:prstGeom>
          <a:noFill/>
        </p:spPr>
        <p:txBody>
          <a:bodyPr wrap="none" rtlCol="0">
            <a:spAutoFit/>
          </a:bodyPr>
          <a:lstStyle/>
          <a:p>
            <a:pPr algn="ctr"/>
            <a:r>
              <a:rPr lang="en-US" sz="3200" dirty="0" smtClean="0"/>
              <a:t>Soon you will be looking for your first job. </a:t>
            </a:r>
          </a:p>
          <a:p>
            <a:pPr algn="ctr"/>
            <a:r>
              <a:rPr lang="en-US" sz="3200" dirty="0" smtClean="0"/>
              <a:t>Here are a few basic steps to help</a:t>
            </a:r>
          </a:p>
          <a:p>
            <a:pPr algn="ctr"/>
            <a:r>
              <a:rPr lang="en-US" sz="3200" dirty="0" smtClean="0"/>
              <a:t>you get that job: </a:t>
            </a:r>
            <a:endParaRPr lang="en-US" sz="3200" dirty="0"/>
          </a:p>
        </p:txBody>
      </p:sp>
      <p:pic>
        <p:nvPicPr>
          <p:cNvPr id="5" name="Picture 4"/>
          <p:cNvPicPr>
            <a:picLocks noChangeAspect="1"/>
          </p:cNvPicPr>
          <p:nvPr/>
        </p:nvPicPr>
        <p:blipFill>
          <a:blip r:embed="rId2"/>
          <a:stretch>
            <a:fillRect/>
          </a:stretch>
        </p:blipFill>
        <p:spPr>
          <a:xfrm>
            <a:off x="5593016" y="4442058"/>
            <a:ext cx="3233483" cy="2022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tiff"/>
          <p:cNvPicPr>
            <a:picLocks noChangeAspect="1"/>
          </p:cNvPicPr>
          <p:nvPr/>
        </p:nvPicPr>
        <p:blipFill>
          <a:blip r:embed="rId2"/>
          <a:stretch>
            <a:fillRect/>
          </a:stretch>
        </p:blipFill>
        <p:spPr>
          <a:xfrm>
            <a:off x="165025" y="0"/>
            <a:ext cx="7124467" cy="3154957"/>
          </a:xfrm>
          <a:prstGeom prst="rect">
            <a:avLst/>
          </a:prstGeom>
        </p:spPr>
      </p:pic>
      <p:pic>
        <p:nvPicPr>
          <p:cNvPr id="5" name="Picture 4" descr="6.2.tiff"/>
          <p:cNvPicPr>
            <a:picLocks noChangeAspect="1"/>
          </p:cNvPicPr>
          <p:nvPr/>
        </p:nvPicPr>
        <p:blipFill>
          <a:blip r:embed="rId3"/>
          <a:stretch>
            <a:fillRect/>
          </a:stretch>
        </p:blipFill>
        <p:spPr>
          <a:xfrm>
            <a:off x="3336086" y="2559949"/>
            <a:ext cx="5807914" cy="4618619"/>
          </a:xfrm>
          <a:prstGeom prst="rect">
            <a:avLst/>
          </a:prstGeom>
        </p:spPr>
      </p:pic>
      <p:sp>
        <p:nvSpPr>
          <p:cNvPr id="6" name="Up Arrow 5"/>
          <p:cNvSpPr/>
          <p:nvPr/>
        </p:nvSpPr>
        <p:spPr>
          <a:xfrm rot="2801906">
            <a:off x="3971822" y="927628"/>
            <a:ext cx="272128" cy="326464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1865449" y="3409145"/>
            <a:ext cx="1092216" cy="369332"/>
          </a:xfrm>
          <a:prstGeom prst="rect">
            <a:avLst/>
          </a:prstGeom>
          <a:noFill/>
        </p:spPr>
        <p:txBody>
          <a:bodyPr wrap="none" rtlCol="0">
            <a:spAutoFit/>
          </a:bodyPr>
          <a:lstStyle/>
          <a:p>
            <a:r>
              <a:rPr lang="en-US" dirty="0" smtClean="0"/>
              <a:t>Next Step</a:t>
            </a:r>
            <a:endParaRPr lang="en-US" dirty="0"/>
          </a:p>
        </p:txBody>
      </p:sp>
      <p:sp>
        <p:nvSpPr>
          <p:cNvPr id="8" name="TextBox 7"/>
          <p:cNvSpPr txBox="1"/>
          <p:nvPr/>
        </p:nvSpPr>
        <p:spPr>
          <a:xfrm>
            <a:off x="372916" y="4707236"/>
            <a:ext cx="3736920" cy="1661993"/>
          </a:xfrm>
          <a:prstGeom prst="rect">
            <a:avLst/>
          </a:prstGeom>
          <a:noFill/>
        </p:spPr>
        <p:txBody>
          <a:bodyPr wrap="none" rtlCol="0">
            <a:spAutoFit/>
          </a:bodyPr>
          <a:lstStyle/>
          <a:p>
            <a:r>
              <a:rPr lang="en-US" dirty="0" smtClean="0"/>
              <a:t>Add the title Skills and Abilities.</a:t>
            </a:r>
          </a:p>
          <a:p>
            <a:endParaRPr lang="en-US" dirty="0" smtClean="0"/>
          </a:p>
          <a:p>
            <a:r>
              <a:rPr lang="en-US" dirty="0" smtClean="0"/>
              <a:t>List skills that you have, you are</a:t>
            </a:r>
          </a:p>
          <a:p>
            <a:r>
              <a:rPr lang="en-US" dirty="0" smtClean="0"/>
              <a:t>wanting to gain for the future, and </a:t>
            </a:r>
          </a:p>
          <a:p>
            <a:r>
              <a:rPr lang="en-US" dirty="0" smtClean="0"/>
              <a:t>what employers are looking for</a:t>
            </a:r>
            <a:r>
              <a:rPr lang="en-US" sz="1200" dirty="0" smtClean="0"/>
              <a:t> (Hint: use</a:t>
            </a:r>
          </a:p>
          <a:p>
            <a:r>
              <a:rPr lang="en-US" sz="1200" dirty="0" smtClean="0"/>
              <a:t>your Quality Employer worksheet for a reminder).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tiff"/>
          <p:cNvPicPr>
            <a:picLocks noChangeAspect="1"/>
          </p:cNvPicPr>
          <p:nvPr/>
        </p:nvPicPr>
        <p:blipFill>
          <a:blip r:embed="rId2"/>
          <a:stretch>
            <a:fillRect/>
          </a:stretch>
        </p:blipFill>
        <p:spPr>
          <a:xfrm>
            <a:off x="1930500" y="0"/>
            <a:ext cx="5283000" cy="6858000"/>
          </a:xfrm>
          <a:prstGeom prst="rect">
            <a:avLst/>
          </a:prstGeom>
        </p:spPr>
      </p:pic>
      <p:sp>
        <p:nvSpPr>
          <p:cNvPr id="3" name="TextBox 2"/>
          <p:cNvSpPr txBox="1"/>
          <p:nvPr/>
        </p:nvSpPr>
        <p:spPr>
          <a:xfrm>
            <a:off x="0" y="2217542"/>
            <a:ext cx="2121093" cy="923330"/>
          </a:xfrm>
          <a:prstGeom prst="rect">
            <a:avLst/>
          </a:prstGeom>
          <a:noFill/>
        </p:spPr>
        <p:txBody>
          <a:bodyPr wrap="none" rtlCol="0">
            <a:spAutoFit/>
          </a:bodyPr>
          <a:lstStyle/>
          <a:p>
            <a:r>
              <a:rPr lang="en-US" dirty="0" smtClean="0"/>
              <a:t>Look over your </a:t>
            </a:r>
          </a:p>
          <a:p>
            <a:r>
              <a:rPr lang="en-US" dirty="0" smtClean="0"/>
              <a:t>information and edit</a:t>
            </a:r>
          </a:p>
          <a:p>
            <a:r>
              <a:rPr lang="en-US" dirty="0" smtClean="0"/>
              <a:t>if necessary.</a:t>
            </a:r>
          </a:p>
        </p:txBody>
      </p:sp>
      <p:sp>
        <p:nvSpPr>
          <p:cNvPr id="5" name="Up Arrow 4"/>
          <p:cNvSpPr/>
          <p:nvPr/>
        </p:nvSpPr>
        <p:spPr>
          <a:xfrm rot="12375120">
            <a:off x="6901445" y="4761358"/>
            <a:ext cx="272128" cy="174577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7569186" y="4576200"/>
            <a:ext cx="1426856" cy="646331"/>
          </a:xfrm>
          <a:prstGeom prst="rect">
            <a:avLst/>
          </a:prstGeom>
          <a:noFill/>
        </p:spPr>
        <p:txBody>
          <a:bodyPr wrap="none" rtlCol="0">
            <a:spAutoFit/>
          </a:bodyPr>
          <a:lstStyle/>
          <a:p>
            <a:r>
              <a:rPr lang="en-US" dirty="0" smtClean="0"/>
              <a:t>Move ahead</a:t>
            </a:r>
          </a:p>
          <a:p>
            <a:r>
              <a:rPr lang="en-US" dirty="0" smtClean="0"/>
              <a:t>to download.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tiff"/>
          <p:cNvPicPr>
            <a:picLocks noChangeAspect="1"/>
          </p:cNvPicPr>
          <p:nvPr/>
        </p:nvPicPr>
        <p:blipFill>
          <a:blip r:embed="rId2"/>
          <a:stretch>
            <a:fillRect/>
          </a:stretch>
        </p:blipFill>
        <p:spPr>
          <a:xfrm>
            <a:off x="1090604" y="0"/>
            <a:ext cx="6962791" cy="6858000"/>
          </a:xfrm>
          <a:prstGeom prst="rect">
            <a:avLst/>
          </a:prstGeom>
        </p:spPr>
      </p:pic>
      <p:sp>
        <p:nvSpPr>
          <p:cNvPr id="3" name="TextBox 2"/>
          <p:cNvSpPr txBox="1"/>
          <p:nvPr/>
        </p:nvSpPr>
        <p:spPr>
          <a:xfrm rot="19201923">
            <a:off x="-95436" y="4636677"/>
            <a:ext cx="1832728"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Ask your teacher!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Apply</a:t>
            </a:r>
          </a:p>
        </p:txBody>
      </p:sp>
      <p:sp>
        <p:nvSpPr>
          <p:cNvPr id="3" name="TextBox 2"/>
          <p:cNvSpPr txBox="1"/>
          <p:nvPr/>
        </p:nvSpPr>
        <p:spPr>
          <a:xfrm>
            <a:off x="800141" y="1804273"/>
            <a:ext cx="8058441" cy="2862323"/>
          </a:xfrm>
          <a:prstGeom prst="rect">
            <a:avLst/>
          </a:prstGeom>
          <a:noFill/>
        </p:spPr>
        <p:txBody>
          <a:bodyPr wrap="none" rtlCol="0">
            <a:spAutoFit/>
          </a:bodyPr>
          <a:lstStyle/>
          <a:p>
            <a:r>
              <a:rPr lang="en-US" dirty="0" smtClean="0"/>
              <a:t>Once you have filled out your application and created a resume, you are ready</a:t>
            </a:r>
          </a:p>
          <a:p>
            <a:r>
              <a:rPr lang="en-US" dirty="0" smtClean="0"/>
              <a:t>to apply.</a:t>
            </a:r>
          </a:p>
          <a:p>
            <a:endParaRPr lang="en-US" dirty="0" smtClean="0"/>
          </a:p>
          <a:p>
            <a:r>
              <a:rPr lang="en-US" dirty="0" smtClean="0"/>
              <a:t>Take your information to the place of employment and turn it in. This is a great</a:t>
            </a:r>
          </a:p>
          <a:p>
            <a:r>
              <a:rPr lang="en-US" dirty="0" smtClean="0"/>
              <a:t>time to introduce yourself and make a quick impression, so make sure you </a:t>
            </a:r>
          </a:p>
          <a:p>
            <a:r>
              <a:rPr lang="en-US" dirty="0" smtClean="0"/>
              <a:t>dress well for your appearance.</a:t>
            </a:r>
          </a:p>
          <a:p>
            <a:endParaRPr lang="en-US" dirty="0" smtClean="0"/>
          </a:p>
          <a:p>
            <a:r>
              <a:rPr lang="en-US" dirty="0" smtClean="0"/>
              <a:t>Wait a bit and hopefully you will get a call asking for you to come in for an interview.</a:t>
            </a:r>
          </a:p>
          <a:p>
            <a:r>
              <a:rPr lang="en-US" dirty="0" smtClean="0"/>
              <a:t>If you do not hear from the company, it is ok to follow up with a phone call</a:t>
            </a:r>
          </a:p>
          <a:p>
            <a:r>
              <a:rPr lang="en-US" dirty="0" smtClean="0"/>
              <a:t>or email; it shows enthusiasm and ambition.</a:t>
            </a:r>
            <a:endParaRPr lang="en-US" dirty="0"/>
          </a:p>
        </p:txBody>
      </p:sp>
      <p:pic>
        <p:nvPicPr>
          <p:cNvPr id="6" name="Picture 5"/>
          <p:cNvPicPr>
            <a:picLocks noChangeAspect="1"/>
          </p:cNvPicPr>
          <p:nvPr/>
        </p:nvPicPr>
        <p:blipFill>
          <a:blip r:embed="rId2"/>
          <a:stretch>
            <a:fillRect/>
          </a:stretch>
        </p:blipFill>
        <p:spPr>
          <a:xfrm>
            <a:off x="2430777" y="4666596"/>
            <a:ext cx="3967481" cy="19837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022925" y="3295083"/>
            <a:ext cx="1901212" cy="1265170"/>
          </a:xfrm>
          <a:prstGeom prst="rect">
            <a:avLst/>
          </a:prstGeom>
          <a:ln>
            <a:noFill/>
          </a:ln>
          <a:effectLst>
            <a:softEdge rad="112500"/>
          </a:effectLst>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Practice for Interview</a:t>
            </a:r>
          </a:p>
        </p:txBody>
      </p:sp>
      <p:sp>
        <p:nvSpPr>
          <p:cNvPr id="3" name="TextBox 2"/>
          <p:cNvSpPr txBox="1"/>
          <p:nvPr/>
        </p:nvSpPr>
        <p:spPr>
          <a:xfrm>
            <a:off x="1577580" y="1646615"/>
            <a:ext cx="5988839" cy="369332"/>
          </a:xfrm>
          <a:prstGeom prst="rect">
            <a:avLst/>
          </a:prstGeom>
          <a:noFill/>
        </p:spPr>
        <p:txBody>
          <a:bodyPr wrap="none" rtlCol="0">
            <a:spAutoFit/>
          </a:bodyPr>
          <a:lstStyle/>
          <a:p>
            <a:r>
              <a:rPr lang="en-US" dirty="0" smtClean="0"/>
              <a:t>Hopefully you will get that call to invite you in for an interview.</a:t>
            </a:r>
            <a:endParaRPr lang="en-US" dirty="0"/>
          </a:p>
        </p:txBody>
      </p:sp>
      <p:sp>
        <p:nvSpPr>
          <p:cNvPr id="5" name="TextBox 4"/>
          <p:cNvSpPr txBox="1"/>
          <p:nvPr/>
        </p:nvSpPr>
        <p:spPr>
          <a:xfrm>
            <a:off x="506894" y="5261622"/>
            <a:ext cx="8468935" cy="738664"/>
          </a:xfrm>
          <a:prstGeom prst="rect">
            <a:avLst/>
          </a:prstGeom>
          <a:noFill/>
        </p:spPr>
        <p:txBody>
          <a:bodyPr wrap="none" rtlCol="0">
            <a:spAutoFit/>
          </a:bodyPr>
          <a:lstStyle/>
          <a:p>
            <a:r>
              <a:rPr lang="en-US" sz="2400" b="1" dirty="0" smtClean="0">
                <a:solidFill>
                  <a:srgbClr val="FF0000"/>
                </a:solidFill>
              </a:rPr>
              <a:t>Assignment 3:  </a:t>
            </a:r>
            <a:r>
              <a:rPr lang="en-US" dirty="0" smtClean="0"/>
              <a:t>Fill out the </a:t>
            </a:r>
            <a:r>
              <a:rPr lang="en-US" b="1" dirty="0" smtClean="0"/>
              <a:t>Common Interview Questions </a:t>
            </a:r>
            <a:r>
              <a:rPr lang="en-US" dirty="0" smtClean="0"/>
              <a:t>worksheet. Use complete</a:t>
            </a:r>
          </a:p>
          <a:p>
            <a:r>
              <a:rPr lang="en-US" dirty="0" smtClean="0"/>
              <a:t>sentences and write as if you are having a conversation with an interviewer.</a:t>
            </a:r>
            <a:endParaRPr lang="en-US" dirty="0"/>
          </a:p>
        </p:txBody>
      </p:sp>
      <p:sp>
        <p:nvSpPr>
          <p:cNvPr id="6" name="TextBox 5"/>
          <p:cNvSpPr txBox="1"/>
          <p:nvPr/>
        </p:nvSpPr>
        <p:spPr>
          <a:xfrm>
            <a:off x="1401901" y="4425004"/>
            <a:ext cx="6340197" cy="677108"/>
          </a:xfrm>
          <a:prstGeom prst="rect">
            <a:avLst/>
          </a:prstGeom>
          <a:noFill/>
        </p:spPr>
        <p:txBody>
          <a:bodyPr wrap="none" rtlCol="0">
            <a:spAutoFit/>
          </a:bodyPr>
          <a:lstStyle/>
          <a:p>
            <a:r>
              <a:rPr lang="en-US" sz="2000" b="1" dirty="0" smtClean="0"/>
              <a:t>Helpful interview tips:</a:t>
            </a:r>
            <a:r>
              <a:rPr lang="en-US" sz="1400" dirty="0" smtClean="0"/>
              <a:t>  </a:t>
            </a:r>
            <a:r>
              <a:rPr lang="en-US" sz="1400" dirty="0" smtClean="0">
                <a:hlinkClick r:id="rId3"/>
              </a:rPr>
              <a:t>https://www.youtube.com/watch?v=GvU8fL4MiSQ</a:t>
            </a:r>
            <a:endParaRPr lang="en-US" sz="1400" dirty="0" smtClean="0"/>
          </a:p>
          <a:p>
            <a:endParaRPr lang="en-US" dirty="0"/>
          </a:p>
        </p:txBody>
      </p:sp>
      <p:sp>
        <p:nvSpPr>
          <p:cNvPr id="7" name="Rectangle 6"/>
          <p:cNvSpPr/>
          <p:nvPr/>
        </p:nvSpPr>
        <p:spPr>
          <a:xfrm>
            <a:off x="1294182" y="2378818"/>
            <a:ext cx="6555636" cy="1754327"/>
          </a:xfrm>
          <a:prstGeom prst="rect">
            <a:avLst/>
          </a:prstGeom>
        </p:spPr>
        <p:txBody>
          <a:bodyPr wrap="square">
            <a:spAutoFit/>
          </a:bodyPr>
          <a:lstStyle/>
          <a:p>
            <a:r>
              <a:rPr lang="en-US" dirty="0" smtClean="0"/>
              <a:t>You have done a lot of work to search for a job: writing a resume, networking, compiling your information. Many people work very hard to get that interview and then, fall apart during the actual interview. Why? Poor planning and a lack of practice. </a:t>
            </a:r>
          </a:p>
          <a:p>
            <a:endParaRPr lang="en-US" dirty="0" smtClean="0"/>
          </a:p>
          <a:p>
            <a:r>
              <a:rPr lang="en-US" dirty="0" smtClean="0"/>
              <a:t>Instead of winging it, you should practice, practice, practice!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6820" y="447883"/>
            <a:ext cx="1697370" cy="1091166"/>
          </a:xfrm>
          <a:prstGeom prst="rect">
            <a:avLst/>
          </a:prstGeom>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Plan Appearance</a:t>
            </a:r>
            <a:endPar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TextBox 2"/>
          <p:cNvSpPr txBox="1"/>
          <p:nvPr/>
        </p:nvSpPr>
        <p:spPr>
          <a:xfrm>
            <a:off x="1662038" y="5594253"/>
            <a:ext cx="6045495" cy="738664"/>
          </a:xfrm>
          <a:prstGeom prst="rect">
            <a:avLst/>
          </a:prstGeom>
          <a:noFill/>
        </p:spPr>
        <p:txBody>
          <a:bodyPr wrap="none" rtlCol="0">
            <a:spAutoFit/>
          </a:bodyPr>
          <a:lstStyle/>
          <a:p>
            <a:r>
              <a:rPr lang="en-US" sz="2400" b="1" dirty="0" smtClean="0">
                <a:solidFill>
                  <a:srgbClr val="FF0000"/>
                </a:solidFill>
              </a:rPr>
              <a:t>Assignment 4: </a:t>
            </a:r>
            <a:r>
              <a:rPr lang="en-US" dirty="0" smtClean="0"/>
              <a:t>Plan what you would wear to an interview. </a:t>
            </a:r>
          </a:p>
          <a:p>
            <a:r>
              <a:rPr lang="en-US" dirty="0" smtClean="0"/>
              <a:t>Complete the Appearance Matters Worksheet.</a:t>
            </a:r>
            <a:endParaRPr lang="en-US" dirty="0"/>
          </a:p>
        </p:txBody>
      </p:sp>
      <p:sp>
        <p:nvSpPr>
          <p:cNvPr id="6" name="Rectangle 5"/>
          <p:cNvSpPr/>
          <p:nvPr/>
        </p:nvSpPr>
        <p:spPr>
          <a:xfrm>
            <a:off x="726934" y="1539049"/>
            <a:ext cx="7690132" cy="37799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tiff"/>
          <p:cNvPicPr>
            <a:picLocks noChangeAspect="1"/>
          </p:cNvPicPr>
          <p:nvPr/>
        </p:nvPicPr>
        <p:blipFill>
          <a:blip r:embed="rId3"/>
          <a:stretch>
            <a:fillRect/>
          </a:stretch>
        </p:blipFill>
        <p:spPr>
          <a:xfrm>
            <a:off x="1130086" y="1685725"/>
            <a:ext cx="6883827" cy="3112229"/>
          </a:xfrm>
          <a:prstGeom prst="rect">
            <a:avLst/>
          </a:prstGeom>
        </p:spPr>
      </p:pic>
      <p:sp>
        <p:nvSpPr>
          <p:cNvPr id="7" name="TextBox 6"/>
          <p:cNvSpPr txBox="1"/>
          <p:nvPr/>
        </p:nvSpPr>
        <p:spPr>
          <a:xfrm>
            <a:off x="1515645" y="6361020"/>
            <a:ext cx="6112709" cy="553998"/>
          </a:xfrm>
          <a:prstGeom prst="rect">
            <a:avLst/>
          </a:prstGeom>
          <a:noFill/>
        </p:spPr>
        <p:txBody>
          <a:bodyPr wrap="none" rtlCol="0">
            <a:spAutoFit/>
          </a:bodyPr>
          <a:lstStyle/>
          <a:p>
            <a:r>
              <a:rPr lang="en-US" dirty="0" smtClean="0"/>
              <a:t>Useful site: </a:t>
            </a:r>
            <a:r>
              <a:rPr lang="en-US" sz="1200" dirty="0" smtClean="0">
                <a:hlinkClick r:id="rId4"/>
              </a:rPr>
              <a:t>http://jobsearch.about.com/od/interviewsnetworking/a/dressforsuccess.htm</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Interview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For The Job</a:t>
            </a:r>
            <a:endPar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Rectangle 2"/>
          <p:cNvSpPr/>
          <p:nvPr/>
        </p:nvSpPr>
        <p:spPr>
          <a:xfrm>
            <a:off x="1351820" y="1302706"/>
            <a:ext cx="6980383" cy="2308324"/>
          </a:xfrm>
          <a:prstGeom prst="rect">
            <a:avLst/>
          </a:prstGeom>
        </p:spPr>
        <p:txBody>
          <a:bodyPr wrap="square">
            <a:spAutoFit/>
          </a:bodyPr>
          <a:lstStyle/>
          <a:p>
            <a:pPr>
              <a:buClr>
                <a:schemeClr val="tx2">
                  <a:lumMod val="60000"/>
                  <a:lumOff val="40000"/>
                </a:schemeClr>
              </a:buClr>
              <a:buFont typeface="Arial"/>
              <a:buChar char="•"/>
            </a:pPr>
            <a:r>
              <a:rPr lang="en-US" sz="2400" dirty="0" smtClean="0"/>
              <a:t>Dress appropriately.</a:t>
            </a:r>
          </a:p>
          <a:p>
            <a:pPr>
              <a:buClr>
                <a:schemeClr val="tx2">
                  <a:lumMod val="60000"/>
                  <a:lumOff val="40000"/>
                </a:schemeClr>
              </a:buClr>
              <a:buFont typeface="Arial"/>
              <a:buChar char="•"/>
            </a:pPr>
            <a:r>
              <a:rPr lang="en-US" sz="2400" dirty="0" smtClean="0"/>
              <a:t>Greet the interviewer with handshake and smile.</a:t>
            </a:r>
          </a:p>
          <a:p>
            <a:pPr>
              <a:buClr>
                <a:schemeClr val="tx2">
                  <a:lumMod val="60000"/>
                  <a:lumOff val="40000"/>
                </a:schemeClr>
              </a:buClr>
              <a:buFont typeface="Arial"/>
              <a:buChar char="•"/>
            </a:pPr>
            <a:r>
              <a:rPr lang="en-US" sz="2400" dirty="0" smtClean="0"/>
              <a:t>Listen to the question asked. Think before you speak.</a:t>
            </a:r>
          </a:p>
          <a:p>
            <a:pPr>
              <a:buClr>
                <a:schemeClr val="tx2">
                  <a:lumMod val="60000"/>
                  <a:lumOff val="40000"/>
                </a:schemeClr>
              </a:buClr>
              <a:buFont typeface="Arial"/>
              <a:buChar char="•"/>
            </a:pPr>
            <a:r>
              <a:rPr lang="en-US" sz="2400" dirty="0" smtClean="0"/>
              <a:t>Keep your answers to the point.</a:t>
            </a:r>
          </a:p>
          <a:p>
            <a:pPr>
              <a:buClr>
                <a:schemeClr val="tx2">
                  <a:lumMod val="60000"/>
                  <a:lumOff val="40000"/>
                </a:schemeClr>
              </a:buClr>
              <a:buFont typeface="Arial"/>
              <a:buChar char="•"/>
            </a:pPr>
            <a:r>
              <a:rPr lang="en-US" sz="2400" dirty="0" smtClean="0"/>
              <a:t>Make sure you are selling the product: You.</a:t>
            </a:r>
          </a:p>
          <a:p>
            <a:pPr>
              <a:buClr>
                <a:schemeClr val="tx2">
                  <a:lumMod val="60000"/>
                  <a:lumOff val="40000"/>
                </a:schemeClr>
              </a:buClr>
              <a:buFont typeface="Arial"/>
              <a:buChar char="•"/>
            </a:pPr>
            <a:r>
              <a:rPr lang="en-US" sz="2400" dirty="0" smtClean="0"/>
              <a:t>Have questions prepared to ask the interviewer.</a:t>
            </a:r>
            <a:endParaRPr lang="en-US" sz="2400" dirty="0"/>
          </a:p>
        </p:txBody>
      </p:sp>
      <p:sp>
        <p:nvSpPr>
          <p:cNvPr id="5" name="Rectangle 4"/>
          <p:cNvSpPr/>
          <p:nvPr/>
        </p:nvSpPr>
        <p:spPr>
          <a:xfrm>
            <a:off x="2504114" y="5750705"/>
            <a:ext cx="4572000" cy="646331"/>
          </a:xfrm>
          <a:prstGeom prst="rect">
            <a:avLst/>
          </a:prstGeom>
        </p:spPr>
        <p:txBody>
          <a:bodyPr>
            <a:spAutoFit/>
          </a:bodyPr>
          <a:lstStyle/>
          <a:p>
            <a:pPr algn="ctr"/>
            <a:r>
              <a:rPr lang="en-US" sz="1200" dirty="0" smtClean="0"/>
              <a:t>A mock interview is a simulation of an actual job interview. It provides you with an opportunity to practice for an interview, and to receive feedback and tips.</a:t>
            </a:r>
            <a:endParaRPr lang="en-US" sz="1200" dirty="0"/>
          </a:p>
        </p:txBody>
      </p:sp>
      <p:sp>
        <p:nvSpPr>
          <p:cNvPr id="6" name="TextBox 5"/>
          <p:cNvSpPr txBox="1"/>
          <p:nvPr/>
        </p:nvSpPr>
        <p:spPr>
          <a:xfrm>
            <a:off x="904110" y="4937841"/>
            <a:ext cx="7638141" cy="646331"/>
          </a:xfrm>
          <a:prstGeom prst="rect">
            <a:avLst/>
          </a:prstGeom>
          <a:noFill/>
        </p:spPr>
        <p:txBody>
          <a:bodyPr wrap="none" rtlCol="0">
            <a:spAutoFit/>
          </a:bodyPr>
          <a:lstStyle/>
          <a:p>
            <a:r>
              <a:rPr lang="en-US" b="1" dirty="0" smtClean="0">
                <a:solidFill>
                  <a:srgbClr val="FF0000"/>
                </a:solidFill>
              </a:rPr>
              <a:t>Assignment 5:  </a:t>
            </a:r>
            <a:r>
              <a:rPr lang="en-US" dirty="0" smtClean="0"/>
              <a:t>Participate in a Mock Interview. Partner up with someone in the</a:t>
            </a:r>
          </a:p>
          <a:p>
            <a:r>
              <a:rPr lang="en-US" dirty="0" smtClean="0"/>
              <a:t>class, and complete the Mock Interview worksheet.</a:t>
            </a:r>
            <a:endParaRPr lang="en-US" dirty="0"/>
          </a:p>
        </p:txBody>
      </p:sp>
      <p:pic>
        <p:nvPicPr>
          <p:cNvPr id="7" name="Picture 6"/>
          <p:cNvPicPr>
            <a:picLocks noChangeAspect="1"/>
          </p:cNvPicPr>
          <p:nvPr/>
        </p:nvPicPr>
        <p:blipFill>
          <a:blip r:embed="rId2"/>
          <a:stretch>
            <a:fillRect/>
          </a:stretch>
        </p:blipFill>
        <p:spPr>
          <a:xfrm>
            <a:off x="3303972" y="3611030"/>
            <a:ext cx="2182929" cy="13268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Gather necessary information</a:t>
            </a:r>
          </a:p>
        </p:txBody>
      </p:sp>
      <p:sp>
        <p:nvSpPr>
          <p:cNvPr id="7" name="Rectangle 6"/>
          <p:cNvSpPr/>
          <p:nvPr/>
        </p:nvSpPr>
        <p:spPr>
          <a:xfrm>
            <a:off x="1211820" y="1574724"/>
            <a:ext cx="6606751" cy="3416320"/>
          </a:xfrm>
          <a:prstGeom prst="rect">
            <a:avLst/>
          </a:prstGeom>
        </p:spPr>
        <p:txBody>
          <a:bodyPr wrap="square">
            <a:spAutoFit/>
          </a:bodyPr>
          <a:lstStyle/>
          <a:p>
            <a:pPr>
              <a:buFont typeface="Arial"/>
              <a:buChar char="•"/>
            </a:pPr>
            <a:r>
              <a:rPr lang="en-US" dirty="0" smtClean="0"/>
              <a:t>Physically go to places of employment where you wish to work, and gather applications to take home and fill out. Many places will tell you to apply online, but that’s ok, you at least made an appearance.</a:t>
            </a:r>
          </a:p>
          <a:p>
            <a:pPr>
              <a:buFont typeface="Arial"/>
              <a:buChar char="•"/>
            </a:pPr>
            <a:endParaRPr lang="en-US" dirty="0"/>
          </a:p>
          <a:p>
            <a:pPr>
              <a:buFont typeface="Arial"/>
              <a:buChar char="•"/>
            </a:pPr>
            <a:r>
              <a:rPr lang="en-US" dirty="0" smtClean="0"/>
              <a:t>You'll need your social security card, and a driver's license or photo identification. Depending on your age and your state, you may need other items, such as a work permit (which needs to be signed by a parent or guardian).</a:t>
            </a:r>
          </a:p>
          <a:p>
            <a:pPr>
              <a:buFont typeface="Arial"/>
              <a:buChar char="•"/>
            </a:pPr>
            <a:endParaRPr lang="en-US" dirty="0" smtClean="0"/>
          </a:p>
          <a:p>
            <a:pPr>
              <a:buFont typeface="Arial"/>
              <a:buChar char="•"/>
            </a:pPr>
            <a:r>
              <a:rPr lang="en-US" dirty="0" smtClean="0"/>
              <a:t>You will also need to research and find all addresses, phone numbers, and dates of information you are planning to use in your application.</a:t>
            </a:r>
            <a:endParaRPr lang="en-US" dirty="0"/>
          </a:p>
        </p:txBody>
      </p:sp>
      <p:pic>
        <p:nvPicPr>
          <p:cNvPr id="5" name="Picture 4"/>
          <p:cNvPicPr>
            <a:picLocks noChangeAspect="1"/>
          </p:cNvPicPr>
          <p:nvPr/>
        </p:nvPicPr>
        <p:blipFill>
          <a:blip r:embed="rId2"/>
          <a:stretch>
            <a:fillRect/>
          </a:stretch>
        </p:blipFill>
        <p:spPr>
          <a:xfrm>
            <a:off x="3168806" y="4991044"/>
            <a:ext cx="2303747" cy="17278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2340968"/>
            <a:ext cx="1709641" cy="1692545"/>
          </a:xfrm>
          <a:prstGeom prst="rect">
            <a:avLst/>
          </a:prstGeom>
          <a:ln>
            <a:noFill/>
          </a:ln>
          <a:effectLst>
            <a:softEdge rad="112500"/>
          </a:effectLst>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Filling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Out a Job Application</a:t>
            </a:r>
            <a:endPar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Rectangle 2"/>
          <p:cNvSpPr/>
          <p:nvPr/>
        </p:nvSpPr>
        <p:spPr>
          <a:xfrm>
            <a:off x="1555551" y="2690336"/>
            <a:ext cx="6734925" cy="1477328"/>
          </a:xfrm>
          <a:prstGeom prst="rect">
            <a:avLst/>
          </a:prstGeom>
        </p:spPr>
        <p:txBody>
          <a:bodyPr wrap="square">
            <a:spAutoFit/>
          </a:bodyPr>
          <a:lstStyle/>
          <a:p>
            <a:pPr>
              <a:buFont typeface="Arial"/>
              <a:buChar char="•"/>
            </a:pPr>
            <a:r>
              <a:rPr lang="en-US" dirty="0" smtClean="0"/>
              <a:t>It is important that you read the entire application form before you start filling it out. Read the instructions carefully and follow them exactly. Completing the application properly is very important, because the application is your first chance to present your skills to the employer. </a:t>
            </a:r>
            <a:endParaRPr lang="en-US" dirty="0"/>
          </a:p>
        </p:txBody>
      </p:sp>
      <p:sp>
        <p:nvSpPr>
          <p:cNvPr id="5" name="Rectangle 4"/>
          <p:cNvSpPr/>
          <p:nvPr/>
        </p:nvSpPr>
        <p:spPr>
          <a:xfrm>
            <a:off x="1303580" y="4407092"/>
            <a:ext cx="6536839" cy="646331"/>
          </a:xfrm>
          <a:prstGeom prst="rect">
            <a:avLst/>
          </a:prstGeom>
        </p:spPr>
        <p:txBody>
          <a:bodyPr wrap="square">
            <a:spAutoFit/>
          </a:bodyPr>
          <a:lstStyle/>
          <a:p>
            <a:pPr>
              <a:buFont typeface="Arial"/>
              <a:buChar char="•"/>
            </a:pPr>
            <a:r>
              <a:rPr lang="en-US" dirty="0"/>
              <a:t>E</a:t>
            </a:r>
            <a:r>
              <a:rPr lang="en-US" dirty="0" smtClean="0"/>
              <a:t>mployers often judge the appearance of an application as a clue to how much importance you put on the quality of your work.</a:t>
            </a:r>
            <a:endParaRPr lang="en-US" dirty="0"/>
          </a:p>
        </p:txBody>
      </p:sp>
      <p:sp>
        <p:nvSpPr>
          <p:cNvPr id="6" name="TextBox 5"/>
          <p:cNvSpPr txBox="1"/>
          <p:nvPr/>
        </p:nvSpPr>
        <p:spPr>
          <a:xfrm>
            <a:off x="588841" y="1417638"/>
            <a:ext cx="8555159" cy="923330"/>
          </a:xfrm>
          <a:prstGeom prst="rect">
            <a:avLst/>
          </a:prstGeom>
          <a:noFill/>
        </p:spPr>
        <p:txBody>
          <a:bodyPr wrap="none" rtlCol="0">
            <a:spAutoFit/>
          </a:bodyPr>
          <a:lstStyle/>
          <a:p>
            <a:pPr algn="ctr"/>
            <a:r>
              <a:rPr lang="en-US" dirty="0" smtClean="0"/>
              <a:t>An application is a form that lets an employer know that you are looking for employment.</a:t>
            </a:r>
          </a:p>
          <a:p>
            <a:pPr algn="ctr"/>
            <a:r>
              <a:rPr lang="en-US" dirty="0" smtClean="0"/>
              <a:t>It contains basic information about you, such as an address, phone number, schooling,</a:t>
            </a:r>
          </a:p>
          <a:p>
            <a:pPr algn="ctr"/>
            <a:r>
              <a:rPr lang="en-US" dirty="0" smtClean="0"/>
              <a:t>references, working history, etc…</a:t>
            </a:r>
            <a:endParaRPr lang="en-US" dirty="0"/>
          </a:p>
        </p:txBody>
      </p:sp>
      <p:sp>
        <p:nvSpPr>
          <p:cNvPr id="7" name="TextBox 6"/>
          <p:cNvSpPr txBox="1"/>
          <p:nvPr/>
        </p:nvSpPr>
        <p:spPr>
          <a:xfrm>
            <a:off x="289931" y="5199141"/>
            <a:ext cx="8655134" cy="1569660"/>
          </a:xfrm>
          <a:prstGeom prst="rect">
            <a:avLst/>
          </a:prstGeom>
          <a:noFill/>
        </p:spPr>
        <p:txBody>
          <a:bodyPr wrap="square" rtlCol="0">
            <a:spAutoFit/>
          </a:bodyPr>
          <a:lstStyle/>
          <a:p>
            <a:r>
              <a:rPr lang="en-US" sz="2400" b="1" dirty="0" smtClean="0">
                <a:solidFill>
                  <a:srgbClr val="FF0000"/>
                </a:solidFill>
              </a:rPr>
              <a:t>Assignment 1:  </a:t>
            </a:r>
            <a:r>
              <a:rPr lang="en-US" dirty="0" smtClean="0"/>
              <a:t>Follow your teacher’s instruction to access the job application. </a:t>
            </a:r>
          </a:p>
          <a:p>
            <a:r>
              <a:rPr lang="en-US" dirty="0" smtClean="0"/>
              <a:t>Fill out the application as if you are applying for a </a:t>
            </a:r>
            <a:r>
              <a:rPr lang="en-US" b="1" dirty="0" smtClean="0"/>
              <a:t>Training Specialist </a:t>
            </a:r>
            <a:r>
              <a:rPr lang="en-US" dirty="0" smtClean="0"/>
              <a:t>and that you have the </a:t>
            </a:r>
          </a:p>
          <a:p>
            <a:r>
              <a:rPr lang="en-US" dirty="0" smtClean="0"/>
              <a:t>qualifications</a:t>
            </a:r>
            <a:r>
              <a:rPr lang="en-US" dirty="0"/>
              <a:t> </a:t>
            </a:r>
            <a:r>
              <a:rPr lang="en-US" dirty="0" smtClean="0"/>
              <a:t>to do the job </a:t>
            </a:r>
            <a:r>
              <a:rPr lang="en-US" sz="1200" dirty="0" smtClean="0"/>
              <a:t>(Hint: use your Career Connection for information)</a:t>
            </a:r>
            <a:r>
              <a:rPr lang="en-US" dirty="0" smtClean="0"/>
              <a:t>. You can fill in the education</a:t>
            </a:r>
          </a:p>
          <a:p>
            <a:r>
              <a:rPr lang="en-US" dirty="0" smtClean="0"/>
              <a:t> with a college that you would like to someday attend.  Make up your information for all</a:t>
            </a:r>
          </a:p>
          <a:p>
            <a:r>
              <a:rPr lang="en-US" dirty="0" smtClean="0"/>
              <a:t> personal information.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086" y="274639"/>
            <a:ext cx="2693096" cy="1143000"/>
          </a:xfrm>
          <a:prstGeom prst="rect">
            <a:avLst/>
          </a:prstGeom>
          <a:ln>
            <a:noFill/>
          </a:ln>
          <a:effectLst>
            <a:softEdge rad="112500"/>
          </a:effectLst>
        </p:spPr>
      </p:pic>
      <p:sp>
        <p:nvSpPr>
          <p:cNvPr id="2" name="Title 1"/>
          <p:cNvSpPr>
            <a:spLocks noGrp="1"/>
          </p:cNvSpPr>
          <p:nvPr>
            <p:ph type="title"/>
          </p:nvPr>
        </p:nvSpPr>
        <p:spPr>
          <a:xfrm>
            <a:off x="719226" y="274638"/>
            <a:ext cx="8229600" cy="1143000"/>
          </a:xfrm>
        </p:spPr>
        <p:txBody>
          <a:bodyPr>
            <a:normAutofit/>
          </a:bodyPr>
          <a:lstStyle/>
          <a:p>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Create a Resume</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198085" y="1417638"/>
            <a:ext cx="8750741" cy="4708525"/>
          </a:xfrm>
        </p:spPr>
        <p:txBody>
          <a:bodyPr>
            <a:normAutofit fontScale="55000" lnSpcReduction="20000"/>
          </a:bodyPr>
          <a:lstStyle/>
          <a:p>
            <a:r>
              <a:rPr lang="en-US" dirty="0" smtClean="0"/>
              <a:t>A resume is an additional document that you attach to your job application that tells more about you. Resumes gives a summary of your skills and abilities, work history, references,  and other information that you would like to share with an employer.   </a:t>
            </a:r>
          </a:p>
          <a:p>
            <a:pPr>
              <a:buNone/>
            </a:pPr>
            <a:endParaRPr lang="en-US" dirty="0"/>
          </a:p>
          <a:p>
            <a:r>
              <a:rPr lang="en-US" dirty="0" smtClean="0"/>
              <a:t>It is always a good idea to create a resume to go along with your application. An application does not really give an employer a good idea of who you are, an application is just basic information. A resume however, gives you an opportunity to tell more about yourself and give the employer an opportunity to get to know you and what skills and abilities you have. A resume can also give the employer a bigger impression of whether you are a good fit for their company or not. A resume allows you to market yourself and share your brand.</a:t>
            </a:r>
          </a:p>
          <a:p>
            <a:endParaRPr lang="en-US" dirty="0" smtClean="0"/>
          </a:p>
          <a:p>
            <a:pPr>
              <a:buNone/>
            </a:pPr>
            <a:r>
              <a:rPr lang="en-US" sz="4364" b="1" dirty="0" smtClean="0">
                <a:solidFill>
                  <a:srgbClr val="FF0000"/>
                </a:solidFill>
              </a:rPr>
              <a:t>Assignment 2: </a:t>
            </a:r>
            <a:r>
              <a:rPr lang="en-US" dirty="0" smtClean="0"/>
              <a:t>Create a resume to go with your application. Remember you are applying for a Training Specialist. </a:t>
            </a:r>
          </a:p>
          <a:p>
            <a:pPr>
              <a:buNone/>
            </a:pPr>
            <a:endParaRPr lang="en-US" dirty="0" smtClean="0"/>
          </a:p>
          <a:p>
            <a:r>
              <a:rPr lang="en-US" dirty="0" smtClean="0"/>
              <a:t>For an online Resume Builder, Go To:</a:t>
            </a:r>
          </a:p>
          <a:p>
            <a:pPr>
              <a:buNone/>
            </a:pPr>
            <a:r>
              <a:rPr lang="en-US" sz="2400" dirty="0" smtClean="0">
                <a:hlinkClick r:id="rId3"/>
              </a:rPr>
              <a:t>http://www.myfuture.com/careers/tools-checklists/resume-builder</a:t>
            </a:r>
            <a:endParaRPr lang="en-US" sz="2400" dirty="0" smtClean="0"/>
          </a:p>
          <a:p>
            <a:pPr>
              <a:buNone/>
            </a:pPr>
            <a:endParaRPr lang="en-US" sz="2400" dirty="0" smtClean="0"/>
          </a:p>
          <a:p>
            <a:pPr>
              <a:buNone/>
            </a:pPr>
            <a:r>
              <a:rPr lang="en-US" sz="2545" i="1" dirty="0" smtClean="0"/>
              <a:t>If you use the online Resume Builder, then use slides 5 – 12 of this presentation as a guide. </a:t>
            </a:r>
            <a:endParaRPr lang="en-US" sz="2545"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tiff"/>
          <p:cNvPicPr>
            <a:picLocks noChangeAspect="1"/>
          </p:cNvPicPr>
          <p:nvPr/>
        </p:nvPicPr>
        <p:blipFill>
          <a:blip r:embed="rId3"/>
          <a:stretch>
            <a:fillRect/>
          </a:stretch>
        </p:blipFill>
        <p:spPr>
          <a:xfrm>
            <a:off x="393433" y="862165"/>
            <a:ext cx="8229135" cy="5055040"/>
          </a:xfrm>
          <a:prstGeom prst="rect">
            <a:avLst/>
          </a:prstGeom>
        </p:spPr>
      </p:pic>
      <p:sp>
        <p:nvSpPr>
          <p:cNvPr id="5" name="TextBox 4"/>
          <p:cNvSpPr txBox="1"/>
          <p:nvPr/>
        </p:nvSpPr>
        <p:spPr>
          <a:xfrm>
            <a:off x="1083647" y="6072294"/>
            <a:ext cx="801872" cy="461665"/>
          </a:xfrm>
          <a:prstGeom prst="rect">
            <a:avLst/>
          </a:prstGeom>
          <a:noFill/>
        </p:spPr>
        <p:txBody>
          <a:bodyPr wrap="none" rtlCol="0">
            <a:spAutoFit/>
          </a:bodyPr>
          <a:lstStyle/>
          <a:p>
            <a:r>
              <a:rPr lang="en-US" sz="2400" b="1" dirty="0" smtClean="0"/>
              <a:t>Start</a:t>
            </a:r>
            <a:endParaRPr lang="en-US" sz="2400" b="1" dirty="0"/>
          </a:p>
        </p:txBody>
      </p:sp>
      <p:sp>
        <p:nvSpPr>
          <p:cNvPr id="6" name="Up Arrow 5"/>
          <p:cNvSpPr/>
          <p:nvPr/>
        </p:nvSpPr>
        <p:spPr>
          <a:xfrm>
            <a:off x="1584688" y="5708931"/>
            <a:ext cx="151478" cy="512639"/>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tiff"/>
          <p:cNvPicPr>
            <a:picLocks noChangeAspect="1"/>
          </p:cNvPicPr>
          <p:nvPr/>
        </p:nvPicPr>
        <p:blipFill>
          <a:blip r:embed="rId2"/>
          <a:stretch>
            <a:fillRect/>
          </a:stretch>
        </p:blipFill>
        <p:spPr>
          <a:xfrm>
            <a:off x="2368520" y="614864"/>
            <a:ext cx="6647116" cy="5908548"/>
          </a:xfrm>
          <a:prstGeom prst="rect">
            <a:avLst/>
          </a:prstGeom>
        </p:spPr>
      </p:pic>
      <p:sp>
        <p:nvSpPr>
          <p:cNvPr id="3" name="TextBox 2"/>
          <p:cNvSpPr txBox="1"/>
          <p:nvPr/>
        </p:nvSpPr>
        <p:spPr>
          <a:xfrm>
            <a:off x="0" y="2828835"/>
            <a:ext cx="2542583" cy="1200329"/>
          </a:xfrm>
          <a:prstGeom prst="rect">
            <a:avLst/>
          </a:prstGeom>
          <a:noFill/>
        </p:spPr>
        <p:txBody>
          <a:bodyPr wrap="none" rtlCol="0">
            <a:spAutoFit/>
          </a:bodyPr>
          <a:lstStyle/>
          <a:p>
            <a:r>
              <a:rPr lang="en-US" dirty="0" smtClean="0"/>
              <a:t>Put in your full name,</a:t>
            </a:r>
          </a:p>
          <a:p>
            <a:r>
              <a:rPr lang="en-US" dirty="0" smtClean="0"/>
              <a:t>and your city, state and </a:t>
            </a:r>
          </a:p>
          <a:p>
            <a:r>
              <a:rPr lang="en-US" dirty="0" smtClean="0"/>
              <a:t>zip code. Make up the</a:t>
            </a:r>
          </a:p>
          <a:p>
            <a:r>
              <a:rPr lang="en-US" dirty="0" smtClean="0"/>
              <a:t>street address and email.</a:t>
            </a:r>
            <a:endParaRPr lang="en-US" dirty="0"/>
          </a:p>
        </p:txBody>
      </p:sp>
      <p:sp>
        <p:nvSpPr>
          <p:cNvPr id="5" name="Left Arrow 4"/>
          <p:cNvSpPr/>
          <p:nvPr/>
        </p:nvSpPr>
        <p:spPr>
          <a:xfrm rot="10800000">
            <a:off x="1894816" y="3924693"/>
            <a:ext cx="1148984" cy="208944"/>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Up Arrow 6"/>
          <p:cNvSpPr/>
          <p:nvPr/>
        </p:nvSpPr>
        <p:spPr>
          <a:xfrm>
            <a:off x="7579265" y="6081311"/>
            <a:ext cx="166665" cy="442101"/>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6470596" y="6338746"/>
            <a:ext cx="2030762" cy="369332"/>
          </a:xfrm>
          <a:prstGeom prst="rect">
            <a:avLst/>
          </a:prstGeom>
          <a:noFill/>
        </p:spPr>
        <p:txBody>
          <a:bodyPr wrap="none" rtlCol="0">
            <a:spAutoFit/>
          </a:bodyPr>
          <a:lstStyle/>
          <a:p>
            <a:r>
              <a:rPr lang="en-US" dirty="0" smtClean="0"/>
              <a:t>When you are done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tiff"/>
          <p:cNvPicPr>
            <a:picLocks noChangeAspect="1"/>
          </p:cNvPicPr>
          <p:nvPr/>
        </p:nvPicPr>
        <p:blipFill>
          <a:blip r:embed="rId2"/>
          <a:stretch>
            <a:fillRect/>
          </a:stretch>
        </p:blipFill>
        <p:spPr>
          <a:xfrm>
            <a:off x="2187102" y="196850"/>
            <a:ext cx="6832600" cy="6464300"/>
          </a:xfrm>
          <a:prstGeom prst="rect">
            <a:avLst/>
          </a:prstGeom>
        </p:spPr>
      </p:pic>
      <p:sp>
        <p:nvSpPr>
          <p:cNvPr id="3" name="TextBox 2"/>
          <p:cNvSpPr txBox="1"/>
          <p:nvPr/>
        </p:nvSpPr>
        <p:spPr>
          <a:xfrm>
            <a:off x="104481" y="3326313"/>
            <a:ext cx="2482057" cy="2308324"/>
          </a:xfrm>
          <a:prstGeom prst="rect">
            <a:avLst/>
          </a:prstGeom>
          <a:noFill/>
        </p:spPr>
        <p:txBody>
          <a:bodyPr wrap="none" rtlCol="0">
            <a:spAutoFit/>
          </a:bodyPr>
          <a:lstStyle/>
          <a:p>
            <a:r>
              <a:rPr lang="en-US" dirty="0" smtClean="0"/>
              <a:t>Explain what kind of </a:t>
            </a:r>
          </a:p>
          <a:p>
            <a:r>
              <a:rPr lang="en-US" dirty="0" smtClean="0"/>
              <a:t>person and worker you</a:t>
            </a:r>
          </a:p>
          <a:p>
            <a:r>
              <a:rPr lang="en-US" dirty="0" smtClean="0"/>
              <a:t>are and why you would </a:t>
            </a:r>
          </a:p>
          <a:p>
            <a:r>
              <a:rPr lang="en-US" dirty="0" smtClean="0"/>
              <a:t>like to work for the </a:t>
            </a:r>
          </a:p>
          <a:p>
            <a:r>
              <a:rPr lang="en-US" dirty="0" smtClean="0"/>
              <a:t>company. Do not write</a:t>
            </a:r>
          </a:p>
          <a:p>
            <a:r>
              <a:rPr lang="en-US" dirty="0" smtClean="0"/>
              <a:t>about what you look like</a:t>
            </a:r>
          </a:p>
          <a:p>
            <a:r>
              <a:rPr lang="en-US" dirty="0" smtClean="0"/>
              <a:t>or any skills that do not</a:t>
            </a:r>
          </a:p>
          <a:p>
            <a:r>
              <a:rPr lang="en-US" dirty="0" smtClean="0"/>
              <a:t>go with the job.</a:t>
            </a:r>
            <a:endParaRPr lang="en-US" dirty="0"/>
          </a:p>
        </p:txBody>
      </p:sp>
      <p:sp>
        <p:nvSpPr>
          <p:cNvPr id="5" name="Right Arrow 4"/>
          <p:cNvSpPr/>
          <p:nvPr/>
        </p:nvSpPr>
        <p:spPr>
          <a:xfrm>
            <a:off x="1753713" y="5301941"/>
            <a:ext cx="1663003" cy="11087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2.tiff"/>
          <p:cNvPicPr>
            <a:picLocks noChangeAspect="1"/>
          </p:cNvPicPr>
          <p:nvPr/>
        </p:nvPicPr>
        <p:blipFill>
          <a:blip r:embed="rId2"/>
          <a:stretch>
            <a:fillRect/>
          </a:stretch>
        </p:blipFill>
        <p:spPr>
          <a:xfrm>
            <a:off x="3159423" y="1742650"/>
            <a:ext cx="8635304" cy="5576005"/>
          </a:xfrm>
          <a:prstGeom prst="rect">
            <a:avLst/>
          </a:prstGeom>
        </p:spPr>
      </p:pic>
      <p:pic>
        <p:nvPicPr>
          <p:cNvPr id="6" name="Picture 5" descr="4.tiff"/>
          <p:cNvPicPr>
            <a:picLocks noChangeAspect="1"/>
          </p:cNvPicPr>
          <p:nvPr/>
        </p:nvPicPr>
        <p:blipFill>
          <a:blip r:embed="rId3"/>
          <a:stretch>
            <a:fillRect/>
          </a:stretch>
        </p:blipFill>
        <p:spPr>
          <a:xfrm>
            <a:off x="150405" y="0"/>
            <a:ext cx="4727168" cy="2425029"/>
          </a:xfrm>
          <a:prstGeom prst="rect">
            <a:avLst/>
          </a:prstGeom>
        </p:spPr>
      </p:pic>
      <p:sp>
        <p:nvSpPr>
          <p:cNvPr id="5" name="Up Arrow 4"/>
          <p:cNvSpPr/>
          <p:nvPr/>
        </p:nvSpPr>
        <p:spPr>
          <a:xfrm rot="3235293">
            <a:off x="2171733" y="574819"/>
            <a:ext cx="272128" cy="3454247"/>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0" y="4738912"/>
            <a:ext cx="4063958" cy="2031325"/>
          </a:xfrm>
          <a:prstGeom prst="rect">
            <a:avLst/>
          </a:prstGeom>
          <a:noFill/>
        </p:spPr>
        <p:txBody>
          <a:bodyPr wrap="none" rtlCol="0">
            <a:spAutoFit/>
          </a:bodyPr>
          <a:lstStyle/>
          <a:p>
            <a:r>
              <a:rPr lang="en-US" dirty="0" smtClean="0"/>
              <a:t>If you have had any work</a:t>
            </a:r>
          </a:p>
          <a:p>
            <a:r>
              <a:rPr lang="en-US" dirty="0" smtClean="0"/>
              <a:t>experience, list it here. If you have</a:t>
            </a:r>
          </a:p>
          <a:p>
            <a:r>
              <a:rPr lang="en-US" dirty="0" smtClean="0"/>
              <a:t>not, then just put student in for</a:t>
            </a:r>
          </a:p>
          <a:p>
            <a:r>
              <a:rPr lang="en-US" dirty="0" smtClean="0"/>
              <a:t>job title.</a:t>
            </a:r>
          </a:p>
          <a:p>
            <a:endParaRPr lang="en-US" dirty="0" smtClean="0"/>
          </a:p>
          <a:p>
            <a:r>
              <a:rPr lang="en-US" dirty="0" smtClean="0"/>
              <a:t>If you have had more than one job, select</a:t>
            </a:r>
          </a:p>
          <a:p>
            <a:r>
              <a:rPr lang="en-US" dirty="0" smtClean="0"/>
              <a:t>add another, if not select Done.</a:t>
            </a:r>
            <a:endParaRPr lang="en-US" dirty="0"/>
          </a:p>
        </p:txBody>
      </p:sp>
      <p:sp>
        <p:nvSpPr>
          <p:cNvPr id="8" name="Up Arrow 7"/>
          <p:cNvSpPr/>
          <p:nvPr/>
        </p:nvSpPr>
        <p:spPr>
          <a:xfrm rot="2801906">
            <a:off x="3578749" y="2280839"/>
            <a:ext cx="272128" cy="326464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Up Arrow 8"/>
          <p:cNvSpPr/>
          <p:nvPr/>
        </p:nvSpPr>
        <p:spPr>
          <a:xfrm rot="5400000">
            <a:off x="4655679" y="5001853"/>
            <a:ext cx="272128" cy="326464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285680" y="3429001"/>
            <a:ext cx="1092216" cy="369332"/>
          </a:xfrm>
          <a:prstGeom prst="rect">
            <a:avLst/>
          </a:prstGeom>
          <a:noFill/>
        </p:spPr>
        <p:txBody>
          <a:bodyPr wrap="none" rtlCol="0">
            <a:spAutoFit/>
          </a:bodyPr>
          <a:lstStyle/>
          <a:p>
            <a:r>
              <a:rPr lang="en-US" dirty="0" smtClean="0"/>
              <a:t>Next Step</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2.tiff"/>
          <p:cNvPicPr>
            <a:picLocks noChangeAspect="1"/>
          </p:cNvPicPr>
          <p:nvPr/>
        </p:nvPicPr>
        <p:blipFill>
          <a:blip r:embed="rId2"/>
          <a:stretch>
            <a:fillRect/>
          </a:stretch>
        </p:blipFill>
        <p:spPr>
          <a:xfrm>
            <a:off x="3496447" y="2241739"/>
            <a:ext cx="5647553" cy="4616261"/>
          </a:xfrm>
          <a:prstGeom prst="rect">
            <a:avLst/>
          </a:prstGeom>
        </p:spPr>
      </p:pic>
      <p:pic>
        <p:nvPicPr>
          <p:cNvPr id="6" name="Picture 5" descr="5.tiff"/>
          <p:cNvPicPr>
            <a:picLocks noChangeAspect="1"/>
          </p:cNvPicPr>
          <p:nvPr/>
        </p:nvPicPr>
        <p:blipFill>
          <a:blip r:embed="rId3"/>
          <a:stretch>
            <a:fillRect/>
          </a:stretch>
        </p:blipFill>
        <p:spPr>
          <a:xfrm>
            <a:off x="249900" y="221754"/>
            <a:ext cx="7454900" cy="2654300"/>
          </a:xfrm>
          <a:prstGeom prst="rect">
            <a:avLst/>
          </a:prstGeom>
        </p:spPr>
      </p:pic>
      <p:sp>
        <p:nvSpPr>
          <p:cNvPr id="7" name="Up Arrow 6"/>
          <p:cNvSpPr/>
          <p:nvPr/>
        </p:nvSpPr>
        <p:spPr>
          <a:xfrm rot="3226797">
            <a:off x="4435934" y="927932"/>
            <a:ext cx="272128" cy="326464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2082503" y="3269452"/>
            <a:ext cx="1092216" cy="369332"/>
          </a:xfrm>
          <a:prstGeom prst="rect">
            <a:avLst/>
          </a:prstGeom>
          <a:noFill/>
        </p:spPr>
        <p:txBody>
          <a:bodyPr wrap="none" rtlCol="0">
            <a:spAutoFit/>
          </a:bodyPr>
          <a:lstStyle/>
          <a:p>
            <a:r>
              <a:rPr lang="en-US" dirty="0" smtClean="0"/>
              <a:t>Next Step</a:t>
            </a:r>
            <a:endParaRPr lang="en-US" dirty="0"/>
          </a:p>
        </p:txBody>
      </p:sp>
      <p:sp>
        <p:nvSpPr>
          <p:cNvPr id="9" name="Up Arrow 8"/>
          <p:cNvSpPr/>
          <p:nvPr/>
        </p:nvSpPr>
        <p:spPr>
          <a:xfrm rot="2801906">
            <a:off x="3578750" y="2855661"/>
            <a:ext cx="272128" cy="326464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249900" y="5106345"/>
            <a:ext cx="2600333" cy="1200329"/>
          </a:xfrm>
          <a:prstGeom prst="rect">
            <a:avLst/>
          </a:prstGeom>
          <a:noFill/>
        </p:spPr>
        <p:txBody>
          <a:bodyPr wrap="square" rtlCol="0">
            <a:spAutoFit/>
          </a:bodyPr>
          <a:lstStyle/>
          <a:p>
            <a:r>
              <a:rPr lang="en-US" dirty="0" smtClean="0"/>
              <a:t>Fill in college information according the college you would like to attend in the future.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668</TotalTime>
  <Words>1114</Words>
  <Application>Microsoft Office PowerPoint</Application>
  <PresentationFormat>On-screen Show (4:3)</PresentationFormat>
  <Paragraphs>110</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Create a Resume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Carey Ivory</dc:creator>
  <cp:lastModifiedBy>Monica Earl</cp:lastModifiedBy>
  <cp:revision>15</cp:revision>
  <dcterms:created xsi:type="dcterms:W3CDTF">2014-11-05T01:46:03Z</dcterms:created>
  <dcterms:modified xsi:type="dcterms:W3CDTF">2015-10-26T20:18:49Z</dcterms:modified>
</cp:coreProperties>
</file>